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6"/>
  </p:notesMasterIdLst>
  <p:sldIdLst>
    <p:sldId id="257" r:id="rId4"/>
    <p:sldId id="287" r:id="rId5"/>
    <p:sldId id="258"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6" r:id="rId21"/>
    <p:sldId id="301" r:id="rId22"/>
    <p:sldId id="302" r:id="rId23"/>
    <p:sldId id="303" r:id="rId24"/>
    <p:sldId id="304" r:id="rId25"/>
    <p:sldId id="305" r:id="rId26"/>
    <p:sldId id="308" r:id="rId27"/>
    <p:sldId id="262" r:id="rId28"/>
    <p:sldId id="264" r:id="rId29"/>
    <p:sldId id="265" r:id="rId30"/>
    <p:sldId id="307" r:id="rId31"/>
    <p:sldId id="266" r:id="rId32"/>
    <p:sldId id="267" r:id="rId33"/>
    <p:sldId id="268" r:id="rId34"/>
    <p:sldId id="269" r:id="rId35"/>
    <p:sldId id="270" r:id="rId36"/>
    <p:sldId id="271" r:id="rId37"/>
    <p:sldId id="272" r:id="rId38"/>
    <p:sldId id="273" r:id="rId39"/>
    <p:sldId id="274" r:id="rId40"/>
    <p:sldId id="275" r:id="rId41"/>
    <p:sldId id="276" r:id="rId42"/>
    <p:sldId id="282" r:id="rId43"/>
    <p:sldId id="277" r:id="rId44"/>
    <p:sldId id="278" r:id="rId45"/>
    <p:sldId id="279" r:id="rId46"/>
    <p:sldId id="280" r:id="rId47"/>
    <p:sldId id="281" r:id="rId48"/>
    <p:sldId id="341" r:id="rId49"/>
    <p:sldId id="309" r:id="rId50"/>
    <p:sldId id="310" r:id="rId51"/>
    <p:sldId id="283" r:id="rId52"/>
    <p:sldId id="284" r:id="rId53"/>
    <p:sldId id="285" r:id="rId54"/>
    <p:sldId id="286" r:id="rId55"/>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78" d="100"/>
          <a:sy n="78" d="100"/>
        </p:scale>
        <p:origin x="117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83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3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83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3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83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F86D777A-7F8F-4411-B7E6-C72B3EE64E3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a:ln/>
        </p:spPr>
      </p:sp>
      <p:sp>
        <p:nvSpPr>
          <p:cNvPr id="8194"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dirty="0"/>
            </a:fld>
            <a:endParaRPr lang="en-US" altLang="zh-CN"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幻灯片图像占位符 1"/>
          <p:cNvSpPr>
            <a:spLocks noRot="1" noTextEdit="1"/>
          </p:cNvSpPr>
          <p:nvPr>
            <p:ph type="sldImg"/>
          </p:nvPr>
        </p:nvSpPr>
        <p:spPr>
          <a:ln/>
        </p:spPr>
      </p:sp>
      <p:sp>
        <p:nvSpPr>
          <p:cNvPr id="52226" name="文本占位符 2"/>
          <p:cNvSpPr/>
          <p:nvPr>
            <p:ph type="body"/>
          </p:nvPr>
        </p:nvSpPr>
        <p:spPr>
          <a:ln/>
        </p:spPr>
        <p:txBody>
          <a:bodyPr wrap="square"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3962400" y="1066800"/>
            <a:ext cx="4648200" cy="1981200"/>
          </a:xfrm>
        </p:spPr>
        <p:txBody>
          <a:bodyPr/>
          <a:lstStyle>
            <a:lvl1pPr>
              <a:defRPr/>
            </a:lvl1pPr>
          </a:lstStyle>
          <a:p>
            <a:pPr lvl="0" fontAlgn="base"/>
            <a:r>
              <a:rPr lang="zh-CN" altLang="en-US" strike="noStrike" noProof="0" smtClean="0"/>
              <a:t>单击此处编辑母版标题样式</a:t>
            </a:r>
            <a:endParaRPr lang="zh-CN" altLang="en-US" strike="noStrike" noProof="0" smtClean="0"/>
          </a:p>
        </p:txBody>
      </p:sp>
      <p:sp>
        <p:nvSpPr>
          <p:cNvPr id="512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fontAlgn="base"/>
            <a:r>
              <a:rPr lang="zh-CN" altLang="en-US" strike="noStrike" noProof="0" smtClean="0"/>
              <a:t>单击此处编辑母版副标题样式</a:t>
            </a:r>
            <a:endParaRPr lang="zh-CN" altLang="en-US" strike="noStrike" noProof="0" smtClean="0"/>
          </a:p>
        </p:txBody>
      </p:sp>
      <p:sp>
        <p:nvSpPr>
          <p:cNvPr id="7" name="Rectangle 4"/>
          <p:cNvSpPr>
            <a:spLocks noGrp="1" noChangeArrowheads="1"/>
          </p:cNvSpPr>
          <p:nvPr>
            <p:ph type="dt" sz="half" idx="2"/>
          </p:nvPr>
        </p:nvSpPr>
        <p:spPr bwMode="auto">
          <a:xfrm>
            <a:off x="301625"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17A03BC-D2AC-4AF9-BC51-29051C2F813F}"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E7D42DA-E5BB-4117-85D7-D7B0A8A02C5A}"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685800"/>
            <a:ext cx="6256338" cy="5181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304800"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half" idx="3"/>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304800"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half" idx="3"/>
          </p:nvPr>
        </p:nvSpPr>
        <p:spPr>
          <a:xfrm>
            <a:off x="304800" y="40005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304800" y="40005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3962400" y="1066800"/>
            <a:ext cx="4648200" cy="1981200"/>
          </a:xfrm>
        </p:spPr>
        <p:txBody>
          <a:bodyPr/>
          <a:lstStyle>
            <a:lvl1pPr>
              <a:defRPr/>
            </a:lvl1pPr>
          </a:lstStyle>
          <a:p>
            <a:pPr lvl="0" fontAlgn="base"/>
            <a:r>
              <a:rPr lang="zh-CN" altLang="en-US" strike="noStrike" noProof="0" smtClean="0"/>
              <a:t>单击此处编辑母版标题样式</a:t>
            </a:r>
            <a:endParaRPr lang="zh-CN" altLang="en-US" strike="noStrike" noProof="0" smtClean="0"/>
          </a:p>
        </p:txBody>
      </p:sp>
      <p:sp>
        <p:nvSpPr>
          <p:cNvPr id="512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fontAlgn="base"/>
            <a:r>
              <a:rPr lang="zh-CN" altLang="en-US" strike="noStrike" noProof="0" smtClean="0"/>
              <a:t>单击此处编辑母版副标题样式</a:t>
            </a:r>
            <a:endParaRPr lang="zh-CN" altLang="en-US" strike="noStrike" noProof="0" smtClean="0"/>
          </a:p>
        </p:txBody>
      </p:sp>
      <p:sp>
        <p:nvSpPr>
          <p:cNvPr id="7" name="Rectangle 4"/>
          <p:cNvSpPr>
            <a:spLocks noGrp="1" noChangeArrowheads="1"/>
          </p:cNvSpPr>
          <p:nvPr>
            <p:ph type="dt" sz="half" idx="2"/>
          </p:nvPr>
        </p:nvSpPr>
        <p:spPr bwMode="auto">
          <a:xfrm>
            <a:off x="301625"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17A03BC-D2AC-4AF9-BC51-29051C2F813F}"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E7D42DA-E5BB-4117-85D7-D7B0A8A02C5A}"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685800"/>
            <a:ext cx="6256338" cy="5181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304800"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half" idx="3"/>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304800"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304800"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half" idx="3"/>
          </p:nvPr>
        </p:nvSpPr>
        <p:spPr>
          <a:xfrm>
            <a:off x="304800" y="40005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304800" y="40005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2.jpe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1" Type="http://schemas.openxmlformats.org/officeDocument/2006/relationships/theme" Target="../theme/theme2.xml"/><Relationship Id="rId20" Type="http://schemas.openxmlformats.org/officeDocument/2006/relationships/image" Target="../media/image2.jpeg"/><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20"/>
          <a:stretch>
            <a:fillRect/>
          </a:stretch>
        </a:blipFill>
        <a:effectLst/>
      </p:bgPr>
    </p:bg>
    <p:spTree>
      <p:nvGrpSpPr>
        <p:cNvPr id="1" name=""/>
        <p:cNvGrpSpPr/>
        <p:nvPr/>
      </p:nvGrpSpPr>
      <p:grpSpPr/>
      <p:sp>
        <p:nvSpPr>
          <p:cNvPr id="1026" name="Rectangle 2"/>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noRot="1"/>
          </p:cNvSpPr>
          <p:nvPr>
            <p:ph type="body"/>
          </p:nvPr>
        </p:nvSpPr>
        <p:spPr>
          <a:xfrm>
            <a:off x="304800" y="1981200"/>
            <a:ext cx="8540750" cy="38862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20"/>
          <a:stretch>
            <a:fillRect/>
          </a:stretch>
        </a:blipFill>
        <a:effectLst/>
      </p:bgPr>
    </p:bg>
    <p:spTree>
      <p:nvGrpSpPr>
        <p:cNvPr id="1" name=""/>
        <p:cNvGrpSpPr/>
        <p:nvPr/>
      </p:nvGrpSpPr>
      <p:grpSpPr/>
      <p:sp>
        <p:nvSpPr>
          <p:cNvPr id="2050" name="Rectangle 2"/>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noRot="1"/>
          </p:cNvSpPr>
          <p:nvPr>
            <p:ph type="body"/>
          </p:nvPr>
        </p:nvSpPr>
        <p:spPr>
          <a:xfrm>
            <a:off x="304800" y="1981200"/>
            <a:ext cx="8540750" cy="38862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fld id="{121D7F14-5D38-444B-8112-82336F324C0B}"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集成电路原理与设计：电阻</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552BDDEA-431C-47F2-9887-DEEAEB62172B}"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14.wmf"/><Relationship Id="rId7" Type="http://schemas.openxmlformats.org/officeDocument/2006/relationships/oleObject" Target="../embeddings/oleObject5.bin"/><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2.wmf"/><Relationship Id="rId3" Type="http://schemas.openxmlformats.org/officeDocument/2006/relationships/oleObject" Target="../embeddings/oleObject3.bin"/><Relationship Id="rId2" Type="http://schemas.openxmlformats.org/officeDocument/2006/relationships/image" Target="../media/image11.wmf"/><Relationship Id="rId12" Type="http://schemas.openxmlformats.org/officeDocument/2006/relationships/vmlDrawing" Target="../drawings/vmlDrawing2.vml"/><Relationship Id="rId11" Type="http://schemas.openxmlformats.org/officeDocument/2006/relationships/slideLayout" Target="../slideLayouts/slideLayout13.xml"/><Relationship Id="rId10" Type="http://schemas.openxmlformats.org/officeDocument/2006/relationships/image" Target="../media/image15.w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5.xml"/><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9.png"/><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2.xml"/><Relationship Id="rId2" Type="http://schemas.openxmlformats.org/officeDocument/2006/relationships/image" Target="../media/image23.wmf"/><Relationship Id="rId1"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2.xml"/><Relationship Id="rId2" Type="http://schemas.openxmlformats.org/officeDocument/2006/relationships/image" Target="../media/image24.wmf"/><Relationship Id="rId1"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13.xml"/><Relationship Id="rId3" Type="http://schemas.openxmlformats.org/officeDocument/2006/relationships/image" Target="../media/image26.wmf"/><Relationship Id="rId2" Type="http://schemas.openxmlformats.org/officeDocument/2006/relationships/oleObject" Target="../embeddings/oleObject11.bin"/><Relationship Id="rId1"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7.vml"/><Relationship Id="rId7" Type="http://schemas.openxmlformats.org/officeDocument/2006/relationships/slideLayout" Target="../slideLayouts/slideLayout13.xml"/><Relationship Id="rId6" Type="http://schemas.openxmlformats.org/officeDocument/2006/relationships/image" Target="../media/image29.wmf"/><Relationship Id="rId5" Type="http://schemas.openxmlformats.org/officeDocument/2006/relationships/oleObject" Target="../embeddings/oleObject14.bin"/><Relationship Id="rId4" Type="http://schemas.openxmlformats.org/officeDocument/2006/relationships/image" Target="../media/image28.wmf"/><Relationship Id="rId3" Type="http://schemas.openxmlformats.org/officeDocument/2006/relationships/oleObject" Target="../embeddings/oleObject13.bin"/><Relationship Id="rId2" Type="http://schemas.openxmlformats.org/officeDocument/2006/relationships/image" Target="../media/image27.wmf"/><Relationship Id="rId1"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1.png"/><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png"/><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15.xml"/><Relationship Id="rId6" Type="http://schemas.openxmlformats.org/officeDocument/2006/relationships/image" Target="../media/image37.wmf"/><Relationship Id="rId5" Type="http://schemas.openxmlformats.org/officeDocument/2006/relationships/oleObject" Target="../embeddings/oleObject17.bin"/><Relationship Id="rId4" Type="http://schemas.openxmlformats.org/officeDocument/2006/relationships/image" Target="../media/image36.wmf"/><Relationship Id="rId3" Type="http://schemas.openxmlformats.org/officeDocument/2006/relationships/oleObject" Target="../embeddings/oleObject16.bin"/><Relationship Id="rId2" Type="http://schemas.openxmlformats.org/officeDocument/2006/relationships/image" Target="../media/image35.wmf"/><Relationship Id="rId1"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2.xml"/><Relationship Id="rId2" Type="http://schemas.openxmlformats.org/officeDocument/2006/relationships/image" Target="../media/image38.wmf"/><Relationship Id="rId1" Type="http://schemas.openxmlformats.org/officeDocument/2006/relationships/oleObject" Target="../embeddings/oleObject1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1.xml"/><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image" Target="../media/image45.jpe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5"/>
          <p:cNvSpPr>
            <a:spLocks noGrp="1"/>
          </p:cNvSpPr>
          <p:nvPr>
            <p:ph type="ftr" sz="quarter" idx="3"/>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latin typeface="Arial" panose="020B0604020202020204" pitchFamily="34" charset="0"/>
              </a:rPr>
              <a:t>CMOS</a:t>
            </a:r>
            <a:r>
              <a:rPr lang="zh-CN" altLang="en-US" sz="1400" dirty="0">
                <a:latin typeface="Arial" panose="020B0604020202020204" pitchFamily="34" charset="0"/>
                <a:ea typeface="宋体" panose="02010600030101010101" pitchFamily="2" charset="-122"/>
              </a:rPr>
              <a:t>集成电路原理与设计：电阻</a:t>
            </a:r>
            <a:endParaRPr lang="en-US" altLang="zh-CN" sz="1400" dirty="0">
              <a:latin typeface="Arial" panose="020B0604020202020204" pitchFamily="34" charset="0"/>
            </a:endParaRPr>
          </a:p>
        </p:txBody>
      </p:sp>
      <p:sp>
        <p:nvSpPr>
          <p:cNvPr id="6146" name="Rectangle 6"/>
          <p:cNvSpPr>
            <a:spLocks noGrp="1"/>
          </p:cNvSpPr>
          <p:nvPr>
            <p:ph type="sldNum" sz="quarter" idx="4"/>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6147" name="Rectangle 2"/>
          <p:cNvSpPr>
            <a:spLocks noGrp="1" noRot="1"/>
          </p:cNvSpPr>
          <p:nvPr>
            <p:ph type="ctrTitle"/>
          </p:nvPr>
        </p:nvSpPr>
        <p:spPr>
          <a:xfrm>
            <a:off x="3962400" y="1066800"/>
            <a:ext cx="4648200" cy="2794000"/>
          </a:xfrm>
          <a:ln/>
        </p:spPr>
        <p:txBody>
          <a:bodyPr vert="horz" wrap="square" lIns="91440" tIns="45720" rIns="91440" bIns="45720" anchor="ctr" anchorCtr="0"/>
          <a:p>
            <a:pPr eaLnBrk="1" hangingPunct="1">
              <a:buClrTx/>
              <a:buSzTx/>
              <a:buFontTx/>
            </a:pPr>
            <a:r>
              <a:rPr lang="zh-CN" altLang="en-US" kern="1200" dirty="0">
                <a:latin typeface="+mj-lt"/>
                <a:ea typeface="+mj-ea"/>
                <a:cs typeface="+mj-cs"/>
              </a:rPr>
              <a:t>第</a:t>
            </a:r>
            <a:r>
              <a:rPr lang="en-US" altLang="zh-CN" kern="1200" dirty="0">
                <a:latin typeface="+mj-lt"/>
                <a:ea typeface="+mj-ea"/>
                <a:cs typeface="+mj-cs"/>
              </a:rPr>
              <a:t>6</a:t>
            </a:r>
            <a:r>
              <a:rPr lang="zh-CN" altLang="en-US" kern="1200" dirty="0">
                <a:latin typeface="+mj-lt"/>
                <a:ea typeface="+mj-ea"/>
                <a:cs typeface="+mj-cs"/>
              </a:rPr>
              <a:t>章 电阻</a:t>
            </a:r>
            <a:endParaRPr lang="zh-CN" altLang="en-US" kern="1200" dirty="0">
              <a:latin typeface="+mj-lt"/>
              <a:ea typeface="+mj-ea"/>
              <a:cs typeface="+mj-cs"/>
            </a:endParaRPr>
          </a:p>
        </p:txBody>
      </p:sp>
      <p:sp>
        <p:nvSpPr>
          <p:cNvPr id="6148" name="Rectangle 3"/>
          <p:cNvSpPr>
            <a:spLocks noGrp="1" noRot="1"/>
          </p:cNvSpPr>
          <p:nvPr>
            <p:ph type="subTitle" idx="1"/>
          </p:nvPr>
        </p:nvSpPr>
        <p:spPr/>
        <p:txBody>
          <a:bodyPr vert="horz" wrap="square" lIns="91440" tIns="45720" rIns="91440" bIns="45720" anchor="t" anchorCtr="0"/>
          <a:p>
            <a:pPr eaLnBrk="1" fontAlgn="base" hangingPunct="1">
              <a:buSzPct val="70000"/>
            </a:pPr>
            <a:endParaRPr lang="zh-CN" altLang="zh-CN" strike="noStrike" kern="1200" noProof="1"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6386"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6387" name="Rectangle 2"/>
          <p:cNvSpPr>
            <a:spLocks noGrp="1" noRot="1"/>
          </p:cNvSpPr>
          <p:nvPr>
            <p:ph type="title"/>
          </p:nvPr>
        </p:nvSpPr>
        <p:spPr>
          <a:ln/>
        </p:spPr>
        <p:txBody>
          <a:bodyPr vert="horz" wrap="square" lIns="91440" tIns="45720" rIns="91440" bIns="45720" anchor="ctr" anchorCtr="0"/>
          <a:p>
            <a:pPr eaLnBrk="1" hangingPunct="1"/>
            <a:r>
              <a:rPr lang="en-US" altLang="zh-CN" dirty="0"/>
              <a:t>6.3 </a:t>
            </a:r>
            <a:r>
              <a:rPr lang="zh-CN" altLang="en-US" dirty="0"/>
              <a:t>设计高精度电阻方法</a:t>
            </a:r>
            <a:endParaRPr lang="zh-CN" altLang="en-US" dirty="0"/>
          </a:p>
        </p:txBody>
      </p:sp>
      <p:sp>
        <p:nvSpPr>
          <p:cNvPr id="16388" name="Rectangle 3"/>
          <p:cNvSpPr>
            <a:spLocks noGrp="1" noRot="1"/>
          </p:cNvSpPr>
          <p:nvPr>
            <p:ph idx="1"/>
          </p:nvPr>
        </p:nvSpPr>
        <p:spPr>
          <a:ln/>
        </p:spPr>
        <p:txBody>
          <a:bodyPr vert="horz" wrap="square" lIns="91440" tIns="45720" rIns="91440" bIns="45720" anchor="t" anchorCtr="0"/>
          <a:p>
            <a:pPr lvl="1" eaLnBrk="1" hangingPunct="1">
              <a:buFont typeface="Wingdings" panose="05000000000000000000" pitchFamily="2" charset="2"/>
              <a:buChar char="w"/>
            </a:pPr>
            <a:r>
              <a:rPr lang="en-US" altLang="zh-CN" dirty="0"/>
              <a:t>6.3.1 </a:t>
            </a:r>
            <a:r>
              <a:rPr lang="zh-CN" altLang="en-US" dirty="0"/>
              <a:t>单位电阻</a:t>
            </a:r>
            <a:endParaRPr lang="zh-CN" altLang="en-US" dirty="0"/>
          </a:p>
          <a:p>
            <a:pPr lvl="1" eaLnBrk="1" hangingPunct="1">
              <a:buFont typeface="Wingdings" panose="05000000000000000000" pitchFamily="2" charset="2"/>
              <a:buChar char="w"/>
            </a:pPr>
            <a:r>
              <a:rPr lang="en-US" altLang="zh-CN" dirty="0"/>
              <a:t>6.3.2 </a:t>
            </a:r>
            <a:r>
              <a:rPr lang="zh-CN" altLang="en-US" dirty="0"/>
              <a:t>保护环</a:t>
            </a:r>
            <a:endParaRPr lang="zh-CN" altLang="en-US" dirty="0"/>
          </a:p>
          <a:p>
            <a:pPr lvl="1" eaLnBrk="1" hangingPunct="1">
              <a:buFont typeface="Wingdings" panose="05000000000000000000" pitchFamily="2" charset="2"/>
              <a:buChar char="w"/>
            </a:pPr>
            <a:r>
              <a:rPr lang="en-US" altLang="zh-CN" dirty="0"/>
              <a:t>6.3.3 </a:t>
            </a:r>
            <a:r>
              <a:rPr lang="zh-CN" altLang="en-US" dirty="0"/>
              <a:t>叉指版图</a:t>
            </a:r>
            <a:endParaRPr lang="zh-CN" altLang="en-US" dirty="0"/>
          </a:p>
          <a:p>
            <a:pPr lvl="1" eaLnBrk="1" hangingPunct="1">
              <a:buFont typeface="Wingdings" panose="05000000000000000000" pitchFamily="2" charset="2"/>
              <a:buChar char="w"/>
            </a:pPr>
            <a:r>
              <a:rPr lang="en-US" altLang="zh-CN" dirty="0"/>
              <a:t>6.3.4 </a:t>
            </a:r>
            <a:r>
              <a:rPr lang="zh-CN" altLang="en-US" dirty="0"/>
              <a:t>共质心版图</a:t>
            </a:r>
            <a:endParaRPr lang="zh-CN" altLang="en-US" dirty="0"/>
          </a:p>
          <a:p>
            <a:pPr lvl="1" eaLnBrk="1" hangingPunct="1">
              <a:buFont typeface="Wingdings" panose="05000000000000000000" pitchFamily="2" charset="2"/>
              <a:buChar char="w"/>
            </a:pPr>
            <a:r>
              <a:rPr lang="en-US" altLang="zh-CN" dirty="0"/>
              <a:t>6.3.4 </a:t>
            </a:r>
            <a:r>
              <a:rPr lang="zh-CN" altLang="en-US" dirty="0"/>
              <a:t>陪元件</a:t>
            </a:r>
            <a:endParaRPr lang="zh-CN" altLang="en-US" dirty="0"/>
          </a:p>
          <a:p>
            <a:pPr eaLnBrk="1" hangingPunct="1"/>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741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7411" name="Rectangle 2"/>
          <p:cNvSpPr>
            <a:spLocks noGrp="1" noRot="1"/>
          </p:cNvSpPr>
          <p:nvPr>
            <p:ph type="title"/>
          </p:nvPr>
        </p:nvSpPr>
        <p:spPr>
          <a:ln/>
        </p:spPr>
        <p:txBody>
          <a:bodyPr vert="horz" wrap="square" lIns="91440" tIns="45720" rIns="91440" bIns="45720" anchor="ctr" anchorCtr="0"/>
          <a:p>
            <a:pPr eaLnBrk="1" hangingPunct="1"/>
            <a:r>
              <a:rPr lang="en-US" altLang="zh-CN" dirty="0"/>
              <a:t>6.3.1 </a:t>
            </a:r>
            <a:r>
              <a:rPr lang="zh-CN" altLang="en-US" dirty="0"/>
              <a:t>单位电阻</a:t>
            </a:r>
            <a:endParaRPr lang="zh-CN" altLang="en-US" dirty="0"/>
          </a:p>
        </p:txBody>
      </p:sp>
      <p:sp>
        <p:nvSpPr>
          <p:cNvPr id="17412" name="Rectangle 3"/>
          <p:cNvSpPr>
            <a:spLocks noGrp="1" noRot="1"/>
          </p:cNvSpPr>
          <p:nvPr>
            <p:ph idx="1"/>
          </p:nvPr>
        </p:nvSpPr>
        <p:spPr>
          <a:ln/>
        </p:spPr>
        <p:txBody>
          <a:bodyPr vert="horz" wrap="square" lIns="91440" tIns="45720" rIns="91440" bIns="45720" anchor="t" anchorCtr="0"/>
          <a:p>
            <a:pPr eaLnBrk="1" hangingPunct="1">
              <a:lnSpc>
                <a:spcPct val="80000"/>
              </a:lnSpc>
            </a:pPr>
            <a:r>
              <a:rPr lang="zh-CN" altLang="en-US" sz="2800" dirty="0"/>
              <a:t>如果要在较大的温度范围内精确设计电路，常用到比例电路。通常须绘制具有</a:t>
            </a:r>
            <a:r>
              <a:rPr lang="zh-CN" altLang="en-US" sz="2800" dirty="0">
                <a:solidFill>
                  <a:srgbClr val="FF0000"/>
                </a:solidFill>
              </a:rPr>
              <a:t>归一化阻值的单位电阻。</a:t>
            </a:r>
            <a:endParaRPr lang="zh-CN" altLang="en-US" sz="2800" dirty="0">
              <a:solidFill>
                <a:srgbClr val="FF0000"/>
              </a:solidFill>
            </a:endParaRPr>
          </a:p>
          <a:p>
            <a:pPr eaLnBrk="1" hangingPunct="1">
              <a:lnSpc>
                <a:spcPct val="80000"/>
              </a:lnSpc>
            </a:pPr>
            <a:r>
              <a:rPr lang="zh-CN" altLang="en-US" sz="2800" dirty="0"/>
              <a:t>下图为采用</a:t>
            </a:r>
            <a:r>
              <a:rPr lang="en-US" altLang="zh-CN" sz="2800" dirty="0"/>
              <a:t>N</a:t>
            </a:r>
            <a:r>
              <a:rPr lang="zh-CN" altLang="en-US" sz="2800" dirty="0"/>
              <a:t>阱的单位电阻版图，假设其阻值为</a:t>
            </a:r>
            <a:r>
              <a:rPr lang="en-US" altLang="zh-CN" sz="2800" dirty="0"/>
              <a:t>5K</a:t>
            </a:r>
            <a:r>
              <a:rPr lang="zh-CN" altLang="en-US" sz="2800" dirty="0"/>
              <a:t>。用这个</a:t>
            </a:r>
            <a:r>
              <a:rPr lang="en-US" altLang="zh-CN" sz="2800" dirty="0"/>
              <a:t>5K</a:t>
            </a:r>
            <a:r>
              <a:rPr lang="zh-CN" altLang="en-US" sz="2800" dirty="0"/>
              <a:t>的单位电阻实现一个</a:t>
            </a:r>
            <a:r>
              <a:rPr lang="en-US" altLang="zh-CN" sz="2800" dirty="0"/>
              <a:t>4/5</a:t>
            </a:r>
            <a:r>
              <a:rPr lang="zh-CN" altLang="en-US" sz="2800" dirty="0"/>
              <a:t>分压器。</a:t>
            </a:r>
            <a:endParaRPr lang="zh-CN" altLang="en-US" sz="2800" dirty="0"/>
          </a:p>
          <a:p>
            <a:pPr eaLnBrk="1" hangingPunct="1">
              <a:lnSpc>
                <a:spcPct val="80000"/>
              </a:lnSpc>
            </a:pPr>
            <a:r>
              <a:rPr lang="zh-CN" altLang="en-US" sz="2800" dirty="0"/>
              <a:t>采用单位单元版图技巧可以消除版图中由拐角及由折叠形状带来的误差，同时电阻值的确切计算也不太重要，因为工艺的漂移，温度的变化带来的归一化阻值的变化只会影响流过分压器的电流（功率），而不会影响输出电压。</a:t>
            </a:r>
            <a:endParaRPr lang="zh-CN"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843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8435" name="Rectangle 2"/>
          <p:cNvSpPr>
            <a:spLocks noGrp="1" noRot="1"/>
          </p:cNvSpPr>
          <p:nvPr>
            <p:ph type="title"/>
          </p:nvPr>
        </p:nvSpPr>
        <p:spPr>
          <a:ln/>
        </p:spPr>
        <p:txBody>
          <a:bodyPr vert="horz" wrap="square" lIns="91440" tIns="45720" rIns="91440" bIns="45720" anchor="ctr" anchorCtr="0"/>
          <a:p>
            <a:pPr eaLnBrk="1" hangingPunct="1"/>
            <a:r>
              <a:rPr lang="en-US" altLang="zh-CN" dirty="0"/>
              <a:t>6.3.1</a:t>
            </a:r>
            <a:r>
              <a:rPr lang="zh-CN" altLang="en-US" dirty="0"/>
              <a:t>单位电阻</a:t>
            </a:r>
            <a:endParaRPr lang="zh-CN" altLang="en-US" dirty="0"/>
          </a:p>
        </p:txBody>
      </p:sp>
      <p:sp>
        <p:nvSpPr>
          <p:cNvPr id="18436" name="Rectangle 3"/>
          <p:cNvSpPr>
            <a:spLocks noGrp="1" noRot="1"/>
          </p:cNvSpPr>
          <p:nvPr>
            <p:ph idx="1"/>
          </p:nvPr>
        </p:nvSpPr>
        <p:spPr>
          <a:xfrm>
            <a:off x="250825" y="1628775"/>
            <a:ext cx="8540750" cy="3886200"/>
          </a:xfrm>
          <a:ln/>
        </p:spPr>
        <p:txBody>
          <a:bodyPr vert="horz" wrap="square" lIns="91440" tIns="45720" rIns="91440" bIns="45720" anchor="t" anchorCtr="0"/>
          <a:p>
            <a:pPr eaLnBrk="1" hangingPunct="1"/>
            <a:r>
              <a:rPr lang="zh-CN" altLang="en-US" dirty="0"/>
              <a:t>单位单元和分压器的版图</a:t>
            </a:r>
            <a:endParaRPr lang="zh-CN" altLang="en-US" dirty="0"/>
          </a:p>
          <a:p>
            <a:pPr eaLnBrk="1" hangingPunct="1"/>
            <a:endParaRPr lang="zh-CN" altLang="en-US" dirty="0"/>
          </a:p>
          <a:p>
            <a:pPr eaLnBrk="1" hangingPunct="1"/>
            <a:r>
              <a:rPr lang="en-US" altLang="zh-CN" dirty="0"/>
              <a:t>a)</a:t>
            </a:r>
            <a:r>
              <a:rPr lang="zh-CN" altLang="en-US" dirty="0"/>
              <a:t>单位单元版图</a:t>
            </a:r>
            <a:endParaRPr lang="zh-CN" altLang="en-US" dirty="0"/>
          </a:p>
          <a:p>
            <a:pPr eaLnBrk="1" hangingPunct="1"/>
            <a:endParaRPr lang="zh-CN" altLang="en-US" dirty="0"/>
          </a:p>
          <a:p>
            <a:pPr eaLnBrk="1" hangingPunct="1"/>
            <a:endParaRPr lang="zh-CN" altLang="en-US" dirty="0"/>
          </a:p>
          <a:p>
            <a:pPr eaLnBrk="1" hangingPunct="1"/>
            <a:r>
              <a:rPr lang="en-US" altLang="zh-CN" dirty="0"/>
              <a:t>b)</a:t>
            </a:r>
            <a:r>
              <a:rPr lang="zh-CN" altLang="en-US" dirty="0"/>
              <a:t>分压器版图</a:t>
            </a:r>
            <a:endParaRPr lang="zh-CN" altLang="en-US" dirty="0"/>
          </a:p>
        </p:txBody>
      </p:sp>
      <p:pic>
        <p:nvPicPr>
          <p:cNvPr id="18437" name="Picture 4"/>
          <p:cNvPicPr>
            <a:picLocks noChangeAspect="1"/>
          </p:cNvPicPr>
          <p:nvPr/>
        </p:nvPicPr>
        <p:blipFill>
          <a:blip r:embed="rId1"/>
          <a:stretch>
            <a:fillRect/>
          </a:stretch>
        </p:blipFill>
        <p:spPr>
          <a:xfrm>
            <a:off x="5200650" y="1844675"/>
            <a:ext cx="3051175" cy="4392613"/>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9458"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9459" name="Rectangle 2"/>
          <p:cNvSpPr>
            <a:spLocks noGrp="1" noRot="1"/>
          </p:cNvSpPr>
          <p:nvPr>
            <p:ph type="title"/>
          </p:nvPr>
        </p:nvSpPr>
        <p:spPr>
          <a:ln/>
        </p:spPr>
        <p:txBody>
          <a:bodyPr vert="horz" wrap="square" lIns="91440" tIns="45720" rIns="91440" bIns="45720" anchor="ctr" anchorCtr="0"/>
          <a:p>
            <a:pPr eaLnBrk="1" hangingPunct="1"/>
            <a:r>
              <a:rPr lang="en-US" altLang="zh-CN" dirty="0"/>
              <a:t>6.3.2 </a:t>
            </a:r>
            <a:r>
              <a:rPr lang="zh-CN" altLang="en-US" dirty="0"/>
              <a:t>保护环</a:t>
            </a:r>
            <a:endParaRPr lang="zh-CN" altLang="en-US" dirty="0"/>
          </a:p>
        </p:txBody>
      </p:sp>
      <p:sp>
        <p:nvSpPr>
          <p:cNvPr id="19460" name="Rectangle 3"/>
          <p:cNvSpPr>
            <a:spLocks noGrp="1" noRot="1"/>
          </p:cNvSpPr>
          <p:nvPr>
            <p:ph idx="1"/>
          </p:nvPr>
        </p:nvSpPr>
        <p:spPr>
          <a:ln/>
        </p:spPr>
        <p:txBody>
          <a:bodyPr vert="horz" wrap="square" lIns="91440" tIns="45720" rIns="91440" bIns="45720" anchor="t" anchorCtr="0"/>
          <a:p>
            <a:pPr eaLnBrk="1" hangingPunct="1"/>
            <a:r>
              <a:rPr lang="zh-CN" altLang="en-US" sz="2800" dirty="0"/>
              <a:t>所有电路都会受到衬底噪声的影响。衬底噪声是由于临近的电路部分互相注入电流引起的。在相邻电路间减小衬底噪声的最简单的方法就是在两部分电路之间</a:t>
            </a:r>
            <a:r>
              <a:rPr lang="en-US" altLang="zh-CN" sz="2800" dirty="0"/>
              <a:t>P+</a:t>
            </a:r>
            <a:r>
              <a:rPr lang="zh-CN" altLang="en-US" sz="2800" dirty="0"/>
              <a:t>注入（对于</a:t>
            </a:r>
            <a:r>
              <a:rPr lang="en-US" altLang="zh-CN" sz="2800" dirty="0"/>
              <a:t>P</a:t>
            </a:r>
            <a:r>
              <a:rPr lang="zh-CN" altLang="en-US" sz="2800" dirty="0"/>
              <a:t>衬底晶圆而言）。形成的衬底接触将去除注入载流子，并能理想的使衬底电位保持在固定的值（地电位）。下图展示了一个电阻的基本画法，由于</a:t>
            </a:r>
            <a:r>
              <a:rPr lang="en-US" altLang="zh-CN" sz="2800" dirty="0">
                <a:solidFill>
                  <a:srgbClr val="FF0000"/>
                </a:solidFill>
              </a:rPr>
              <a:t>P+</a:t>
            </a:r>
            <a:r>
              <a:rPr lang="zh-CN" altLang="en-US" sz="2800" dirty="0">
                <a:solidFill>
                  <a:srgbClr val="FF0000"/>
                </a:solidFill>
              </a:rPr>
              <a:t>注入画成环形，通常称为保护环（</a:t>
            </a:r>
            <a:r>
              <a:rPr lang="en-US" altLang="zh-CN" sz="2800" dirty="0">
                <a:solidFill>
                  <a:srgbClr val="FF0000"/>
                </a:solidFill>
              </a:rPr>
              <a:t>Guard Ring</a:t>
            </a:r>
            <a:r>
              <a:rPr lang="zh-CN" altLang="en-US" sz="2800" dirty="0">
                <a:solidFill>
                  <a:srgbClr val="FF0000"/>
                </a:solidFill>
              </a:rPr>
              <a:t>）。</a:t>
            </a:r>
            <a:endParaRPr lang="zh-CN" altLang="en-US" sz="2800"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048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0483" name="Rectangle 2"/>
          <p:cNvSpPr>
            <a:spLocks noGrp="1" noRot="1"/>
          </p:cNvSpPr>
          <p:nvPr>
            <p:ph type="title"/>
          </p:nvPr>
        </p:nvSpPr>
        <p:spPr>
          <a:ln/>
        </p:spPr>
        <p:txBody>
          <a:bodyPr vert="horz" wrap="square" lIns="91440" tIns="45720" rIns="91440" bIns="45720" anchor="ctr" anchorCtr="0"/>
          <a:p>
            <a:pPr eaLnBrk="1" hangingPunct="1"/>
            <a:r>
              <a:rPr lang="en-US" altLang="zh-CN" dirty="0"/>
              <a:t>6.3.2 </a:t>
            </a:r>
            <a:r>
              <a:rPr lang="zh-CN" altLang="en-US" dirty="0"/>
              <a:t>保护环</a:t>
            </a:r>
            <a:endParaRPr lang="zh-CN" altLang="en-US" dirty="0"/>
          </a:p>
        </p:txBody>
      </p:sp>
      <p:sp>
        <p:nvSpPr>
          <p:cNvPr id="20484" name="Rectangle 3"/>
          <p:cNvSpPr>
            <a:spLocks noGrp="1" noRot="1"/>
          </p:cNvSpPr>
          <p:nvPr>
            <p:ph idx="1"/>
          </p:nvPr>
        </p:nvSpPr>
        <p:spPr>
          <a:ln/>
        </p:spPr>
        <p:txBody>
          <a:bodyPr vert="horz" wrap="square" lIns="91440" tIns="45720" rIns="91440" bIns="45720" anchor="t" anchorCtr="0"/>
          <a:p>
            <a:pPr eaLnBrk="1" hangingPunct="1"/>
            <a:r>
              <a:rPr lang="zh-CN" altLang="en-US" dirty="0"/>
              <a:t>为</a:t>
            </a:r>
            <a:r>
              <a:rPr lang="en-US" altLang="zh-CN" dirty="0"/>
              <a:t>N+</a:t>
            </a:r>
            <a:r>
              <a:rPr lang="zh-CN" altLang="en-US" dirty="0"/>
              <a:t>电阻加上保护环</a:t>
            </a:r>
            <a:endParaRPr lang="zh-CN" altLang="en-US" dirty="0"/>
          </a:p>
        </p:txBody>
      </p:sp>
      <p:pic>
        <p:nvPicPr>
          <p:cNvPr id="20485" name="Picture 4"/>
          <p:cNvPicPr>
            <a:picLocks noChangeAspect="1"/>
          </p:cNvPicPr>
          <p:nvPr/>
        </p:nvPicPr>
        <p:blipFill>
          <a:blip r:embed="rId1"/>
          <a:stretch>
            <a:fillRect/>
          </a:stretch>
        </p:blipFill>
        <p:spPr>
          <a:xfrm>
            <a:off x="1476375" y="2781300"/>
            <a:ext cx="5661025" cy="274637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1506"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1507" name="Rectangle 2"/>
          <p:cNvSpPr>
            <a:spLocks noGrp="1" noRot="1"/>
          </p:cNvSpPr>
          <p:nvPr>
            <p:ph type="title"/>
          </p:nvPr>
        </p:nvSpPr>
        <p:spPr>
          <a:ln/>
        </p:spPr>
        <p:txBody>
          <a:bodyPr vert="horz" wrap="square" lIns="91440" tIns="45720" rIns="91440" bIns="45720" anchor="ctr" anchorCtr="0"/>
          <a:p>
            <a:pPr eaLnBrk="1" hangingPunct="1"/>
            <a:r>
              <a:rPr lang="en-US" altLang="zh-CN" dirty="0"/>
              <a:t>6.3.3 </a:t>
            </a:r>
            <a:r>
              <a:rPr lang="zh-CN" altLang="en-US" dirty="0"/>
              <a:t>叉指版图</a:t>
            </a:r>
            <a:endParaRPr lang="zh-CN" altLang="en-US" dirty="0"/>
          </a:p>
        </p:txBody>
      </p:sp>
      <p:sp>
        <p:nvSpPr>
          <p:cNvPr id="21508" name="Rectangle 3"/>
          <p:cNvSpPr>
            <a:spLocks noGrp="1" noRot="1"/>
          </p:cNvSpPr>
          <p:nvPr>
            <p:ph idx="1"/>
          </p:nvPr>
        </p:nvSpPr>
        <p:spPr>
          <a:xfrm>
            <a:off x="250825" y="1628775"/>
            <a:ext cx="8540750" cy="3886200"/>
          </a:xfrm>
          <a:ln/>
        </p:spPr>
        <p:txBody>
          <a:bodyPr vert="horz" wrap="square" lIns="91440" tIns="45720" rIns="91440" bIns="45720" anchor="t" anchorCtr="0"/>
          <a:p>
            <a:pPr eaLnBrk="1" hangingPunct="1"/>
            <a:r>
              <a:rPr lang="zh-CN" altLang="en-US" dirty="0"/>
              <a:t>两个不同电阻之间的匹配可以采用下图的版图设计来改善，这类电阻称为</a:t>
            </a:r>
            <a:r>
              <a:rPr lang="zh-CN" altLang="en-US" dirty="0">
                <a:solidFill>
                  <a:srgbClr val="FF0000"/>
                </a:solidFill>
              </a:rPr>
              <a:t>叉指电阻</a:t>
            </a:r>
            <a:r>
              <a:rPr lang="zh-CN" altLang="en-US" dirty="0"/>
              <a:t>。工艺上的差异（不同位置处</a:t>
            </a:r>
            <a:r>
              <a:rPr lang="en-US" altLang="zh-CN" dirty="0"/>
              <a:t>N</a:t>
            </a:r>
            <a:r>
              <a:rPr lang="zh-CN" altLang="en-US" dirty="0"/>
              <a:t>阱、</a:t>
            </a:r>
            <a:r>
              <a:rPr lang="en-US" altLang="zh-CN" dirty="0"/>
              <a:t>N+</a:t>
            </a:r>
            <a:r>
              <a:rPr lang="zh-CN" altLang="en-US" dirty="0"/>
              <a:t>、</a:t>
            </a:r>
            <a:r>
              <a:rPr lang="en-US" altLang="zh-CN" dirty="0"/>
              <a:t>P+</a:t>
            </a:r>
            <a:r>
              <a:rPr lang="zh-CN" altLang="en-US" dirty="0"/>
              <a:t>掺杂不同）在这两个电阻中的分配更均匀。</a:t>
            </a:r>
            <a:endParaRPr lang="zh-CN" altLang="en-US" dirty="0"/>
          </a:p>
        </p:txBody>
      </p:sp>
      <p:pic>
        <p:nvPicPr>
          <p:cNvPr id="21509" name="Picture 4"/>
          <p:cNvPicPr>
            <a:picLocks noChangeAspect="1"/>
          </p:cNvPicPr>
          <p:nvPr/>
        </p:nvPicPr>
        <p:blipFill>
          <a:blip r:embed="rId1"/>
          <a:stretch>
            <a:fillRect/>
          </a:stretch>
        </p:blipFill>
        <p:spPr>
          <a:xfrm>
            <a:off x="3995738" y="3716338"/>
            <a:ext cx="2203450" cy="24733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253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2531" name="Rectangle 2"/>
          <p:cNvSpPr>
            <a:spLocks noGrp="1" noRot="1"/>
          </p:cNvSpPr>
          <p:nvPr>
            <p:ph type="title"/>
          </p:nvPr>
        </p:nvSpPr>
        <p:spPr>
          <a:ln/>
        </p:spPr>
        <p:txBody>
          <a:bodyPr vert="horz" wrap="square" lIns="91440" tIns="45720" rIns="91440" bIns="45720" anchor="ctr" anchorCtr="0"/>
          <a:p>
            <a:pPr eaLnBrk="1" hangingPunct="1"/>
            <a:r>
              <a:rPr lang="en-US" altLang="zh-CN" dirty="0"/>
              <a:t>6.3.4 </a:t>
            </a:r>
            <a:r>
              <a:rPr lang="zh-CN" altLang="en-US" dirty="0"/>
              <a:t>共质心版图</a:t>
            </a:r>
            <a:endParaRPr lang="zh-CN" altLang="en-US" dirty="0"/>
          </a:p>
        </p:txBody>
      </p:sp>
      <p:sp>
        <p:nvSpPr>
          <p:cNvPr id="22532" name="Rectangle 3"/>
          <p:cNvSpPr>
            <a:spLocks noGrp="1" noRot="1"/>
          </p:cNvSpPr>
          <p:nvPr>
            <p:ph idx="1"/>
          </p:nvPr>
        </p:nvSpPr>
        <p:spPr>
          <a:ln/>
        </p:spPr>
        <p:txBody>
          <a:bodyPr vert="horz" wrap="square" lIns="91440" tIns="45720" rIns="91440" bIns="45720" anchor="t" anchorCtr="0"/>
          <a:p>
            <a:pPr eaLnBrk="1" hangingPunct="1"/>
            <a:r>
              <a:rPr lang="zh-CN" altLang="en-US" dirty="0"/>
              <a:t>具有相同中心的版图，即共质心版图能改善电阻之间的匹配特性</a:t>
            </a:r>
            <a:endParaRPr lang="zh-CN" altLang="en-US" dirty="0"/>
          </a:p>
          <a:p>
            <a:pPr eaLnBrk="1" hangingPunct="1"/>
            <a:r>
              <a:rPr lang="zh-CN" altLang="en-US" dirty="0"/>
              <a:t>下图为共质心版图电阻</a:t>
            </a:r>
            <a:endParaRPr lang="zh-CN" altLang="en-US" dirty="0"/>
          </a:p>
        </p:txBody>
      </p:sp>
      <p:pic>
        <p:nvPicPr>
          <p:cNvPr id="22533" name="Picture 4"/>
          <p:cNvPicPr>
            <a:picLocks noChangeAspect="1"/>
          </p:cNvPicPr>
          <p:nvPr/>
        </p:nvPicPr>
        <p:blipFill>
          <a:blip r:embed="rId1"/>
          <a:stretch>
            <a:fillRect/>
          </a:stretch>
        </p:blipFill>
        <p:spPr>
          <a:xfrm>
            <a:off x="1547813" y="3573463"/>
            <a:ext cx="5086350" cy="19145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355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3555" name="Rectangle 3"/>
          <p:cNvSpPr>
            <a:spLocks noGrp="1" noRot="1"/>
          </p:cNvSpPr>
          <p:nvPr>
            <p:ph idx="1"/>
          </p:nvPr>
        </p:nvSpPr>
        <p:spPr>
          <a:xfrm>
            <a:off x="0" y="1989138"/>
            <a:ext cx="8540750" cy="3886200"/>
          </a:xfrm>
          <a:ln/>
        </p:spPr>
        <p:txBody>
          <a:bodyPr vert="horz" wrap="square" lIns="91440" tIns="45720" rIns="91440" bIns="45720" anchor="t" anchorCtr="0"/>
          <a:p>
            <a:pPr eaLnBrk="1" hangingPunct="1"/>
            <a:r>
              <a:rPr lang="zh-CN" altLang="en-US" dirty="0"/>
              <a:t>叉指版图与</a:t>
            </a:r>
            <a:endParaRPr lang="zh-CN" altLang="en-US" dirty="0"/>
          </a:p>
          <a:p>
            <a:pPr eaLnBrk="1" hangingPunct="1">
              <a:buNone/>
            </a:pPr>
            <a:r>
              <a:rPr lang="zh-CN" altLang="en-US" dirty="0"/>
              <a:t> 共质心版图</a:t>
            </a:r>
            <a:endParaRPr lang="zh-CN" altLang="en-US" dirty="0"/>
          </a:p>
        </p:txBody>
      </p:sp>
      <p:sp>
        <p:nvSpPr>
          <p:cNvPr id="23556" name="Rectangle 4"/>
          <p:cNvSpPr>
            <a:spLocks noGrp="1" noRot="1"/>
          </p:cNvSpPr>
          <p:nvPr>
            <p:ph type="title"/>
          </p:nvPr>
        </p:nvSpPr>
        <p:spPr>
          <a:ln/>
        </p:spPr>
        <p:txBody>
          <a:bodyPr vert="horz" wrap="square" lIns="91440" tIns="45720" rIns="91440" bIns="45720" anchor="ctr" anchorCtr="0"/>
          <a:p>
            <a:pPr eaLnBrk="1" hangingPunct="1"/>
            <a:r>
              <a:rPr lang="en-US" altLang="zh-CN" dirty="0"/>
              <a:t>6.3.4 </a:t>
            </a:r>
            <a:r>
              <a:rPr lang="zh-CN" altLang="en-US" dirty="0"/>
              <a:t>共质心版图</a:t>
            </a:r>
            <a:endParaRPr lang="zh-CN" altLang="en-US" dirty="0"/>
          </a:p>
        </p:txBody>
      </p:sp>
      <p:pic>
        <p:nvPicPr>
          <p:cNvPr id="23557" name="Picture 5"/>
          <p:cNvPicPr>
            <a:picLocks noChangeAspect="1"/>
          </p:cNvPicPr>
          <p:nvPr/>
        </p:nvPicPr>
        <p:blipFill>
          <a:blip r:embed="rId1"/>
          <a:stretch>
            <a:fillRect/>
          </a:stretch>
        </p:blipFill>
        <p:spPr>
          <a:xfrm>
            <a:off x="3276600" y="1844675"/>
            <a:ext cx="5183188" cy="47498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4578"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4579" name="Rectangle 2"/>
          <p:cNvSpPr>
            <a:spLocks noGrp="1" noRot="1"/>
          </p:cNvSpPr>
          <p:nvPr>
            <p:ph type="title"/>
          </p:nvPr>
        </p:nvSpPr>
        <p:spPr>
          <a:ln/>
        </p:spPr>
        <p:txBody>
          <a:bodyPr vert="horz" wrap="square" lIns="91440" tIns="45720" rIns="91440" bIns="45720" anchor="ctr" anchorCtr="0"/>
          <a:p>
            <a:pPr eaLnBrk="1" hangingPunct="1"/>
            <a:r>
              <a:rPr lang="en-US" altLang="zh-CN" dirty="0"/>
              <a:t>6.3.4 </a:t>
            </a:r>
            <a:r>
              <a:rPr lang="zh-CN" altLang="en-US" dirty="0"/>
              <a:t>共质心版图</a:t>
            </a:r>
            <a:endParaRPr lang="zh-CN" altLang="en-US" dirty="0"/>
          </a:p>
        </p:txBody>
      </p:sp>
      <p:sp>
        <p:nvSpPr>
          <p:cNvPr id="24580" name="Rectangle 3"/>
          <p:cNvSpPr>
            <a:spLocks noGrp="1" noRot="1"/>
          </p:cNvSpPr>
          <p:nvPr>
            <p:ph idx="1"/>
          </p:nvPr>
        </p:nvSpPr>
        <p:spPr>
          <a:ln/>
        </p:spPr>
        <p:txBody>
          <a:bodyPr vert="horz" wrap="square" lIns="91440" tIns="45720" rIns="91440" bIns="45720" anchor="t" anchorCtr="0"/>
          <a:p>
            <a:pPr eaLnBrk="1" hangingPunct="1"/>
            <a:r>
              <a:rPr lang="zh-CN" altLang="en-US" dirty="0"/>
              <a:t>例：假设上图左侧的单位电阻</a:t>
            </a:r>
            <a:r>
              <a:rPr lang="en-US" altLang="zh-CN" dirty="0"/>
              <a:t>A</a:t>
            </a:r>
            <a:r>
              <a:rPr lang="zh-CN" altLang="en-US" dirty="0"/>
              <a:t>的归一化阻值为</a:t>
            </a:r>
            <a:r>
              <a:rPr lang="en-US" altLang="zh-CN" dirty="0"/>
              <a:t>5K</a:t>
            </a:r>
            <a:r>
              <a:rPr lang="zh-CN" altLang="en-US" dirty="0"/>
              <a:t>，方块电阻随工艺漂移和温度变化而变化。如果方块电阻沿版图从左至右成线性变化，最终的阻值为</a:t>
            </a:r>
            <a:r>
              <a:rPr lang="en-US" altLang="zh-CN" dirty="0"/>
              <a:t>5.07K</a:t>
            </a:r>
            <a:r>
              <a:rPr lang="zh-CN" altLang="en-US" dirty="0"/>
              <a:t>，将叉指版图和共质心版图进行比较。</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560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5603" name="Rectangle 3"/>
          <p:cNvSpPr>
            <a:spLocks noGrp="1" noRot="1"/>
          </p:cNvSpPr>
          <p:nvPr>
            <p:ph idx="1"/>
          </p:nvPr>
        </p:nvSpPr>
        <p:spPr>
          <a:ln/>
        </p:spPr>
        <p:txBody>
          <a:bodyPr vert="horz" wrap="square" lIns="91440" tIns="45720" rIns="91440" bIns="45720" anchor="t" anchorCtr="0"/>
          <a:p>
            <a:pPr eaLnBrk="1" hangingPunct="1"/>
            <a:r>
              <a:rPr lang="zh-CN" altLang="en-US" dirty="0"/>
              <a:t>解： 对于叉指版图：</a:t>
            </a:r>
            <a:endParaRPr lang="zh-CN" altLang="en-US" dirty="0"/>
          </a:p>
          <a:p>
            <a:pPr eaLnBrk="1" hangingPunct="1">
              <a:buNone/>
            </a:pPr>
            <a:r>
              <a:rPr lang="zh-CN" altLang="en-US" dirty="0"/>
              <a:t>  </a:t>
            </a:r>
            <a:r>
              <a:rPr lang="en-US" altLang="zh-CN" dirty="0"/>
              <a:t>R</a:t>
            </a:r>
            <a:r>
              <a:rPr lang="en-US" altLang="zh-CN" baseline="-25000" dirty="0"/>
              <a:t>A</a:t>
            </a:r>
            <a:r>
              <a:rPr lang="en-US" altLang="zh-CN" dirty="0"/>
              <a:t>=5.0+5.02+5.04+5.06=20.12K</a:t>
            </a:r>
            <a:endParaRPr lang="en-US" altLang="zh-CN" dirty="0"/>
          </a:p>
          <a:p>
            <a:pPr eaLnBrk="1" hangingPunct="1">
              <a:buNone/>
            </a:pPr>
            <a:r>
              <a:rPr lang="en-US" altLang="zh-CN" dirty="0"/>
              <a:t>  R</a:t>
            </a:r>
            <a:r>
              <a:rPr lang="en-US" altLang="zh-CN" baseline="-25000" dirty="0"/>
              <a:t>B</a:t>
            </a:r>
            <a:r>
              <a:rPr lang="en-US" altLang="zh-CN" dirty="0"/>
              <a:t>=5.01+5.03+5.05+5.07=20.16K</a:t>
            </a:r>
            <a:endParaRPr lang="en-US" altLang="zh-CN" dirty="0"/>
          </a:p>
          <a:p>
            <a:pPr eaLnBrk="1" hangingPunct="1">
              <a:buNone/>
            </a:pPr>
            <a:r>
              <a:rPr lang="en-US" altLang="zh-CN" dirty="0"/>
              <a:t>          </a:t>
            </a:r>
            <a:r>
              <a:rPr lang="zh-CN" altLang="en-US" dirty="0"/>
              <a:t>对于共质心版图：</a:t>
            </a:r>
            <a:endParaRPr lang="zh-CN" altLang="en-US" dirty="0"/>
          </a:p>
          <a:p>
            <a:pPr eaLnBrk="1" hangingPunct="1">
              <a:buNone/>
            </a:pPr>
            <a:r>
              <a:rPr lang="zh-CN" altLang="en-US" dirty="0"/>
              <a:t>  </a:t>
            </a:r>
            <a:r>
              <a:rPr lang="en-US" altLang="zh-CN" dirty="0"/>
              <a:t>R</a:t>
            </a:r>
            <a:r>
              <a:rPr lang="en-US" altLang="zh-CN" baseline="-25000" dirty="0"/>
              <a:t>A</a:t>
            </a:r>
            <a:r>
              <a:rPr lang="en-US" altLang="zh-CN" dirty="0"/>
              <a:t>=5.0+5.03+5.04+5.07=20.14K</a:t>
            </a:r>
            <a:endParaRPr lang="en-US" altLang="zh-CN" dirty="0"/>
          </a:p>
          <a:p>
            <a:pPr eaLnBrk="1" hangingPunct="1">
              <a:buNone/>
            </a:pPr>
            <a:r>
              <a:rPr lang="en-US" altLang="zh-CN" dirty="0"/>
              <a:t>  R</a:t>
            </a:r>
            <a:r>
              <a:rPr lang="en-US" altLang="zh-CN" baseline="-25000" dirty="0"/>
              <a:t>B</a:t>
            </a:r>
            <a:r>
              <a:rPr lang="en-US" altLang="zh-CN" dirty="0"/>
              <a:t>=5.01+5.02+5.05+5.06=20.14K</a:t>
            </a:r>
            <a:endParaRPr lang="en-US" altLang="zh-CN" dirty="0"/>
          </a:p>
        </p:txBody>
      </p:sp>
      <p:sp>
        <p:nvSpPr>
          <p:cNvPr id="25604" name="Rectangle 4"/>
          <p:cNvSpPr>
            <a:spLocks noGrp="1" noRot="1"/>
          </p:cNvSpPr>
          <p:nvPr>
            <p:ph type="title"/>
          </p:nvPr>
        </p:nvSpPr>
        <p:spPr>
          <a:ln/>
        </p:spPr>
        <p:txBody>
          <a:bodyPr vert="horz" wrap="square" lIns="91440" tIns="45720" rIns="91440" bIns="45720" anchor="ctr" anchorCtr="0"/>
          <a:p>
            <a:pPr eaLnBrk="1" hangingPunct="1"/>
            <a:r>
              <a:rPr lang="en-US" altLang="zh-CN" dirty="0"/>
              <a:t>6.3.4 </a:t>
            </a:r>
            <a:r>
              <a:rPr lang="zh-CN" altLang="en-US" dirty="0"/>
              <a:t>共质心版图</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717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7171" name="Rectangle 2"/>
          <p:cNvSpPr>
            <a:spLocks noGrp="1" noRot="1"/>
          </p:cNvSpPr>
          <p:nvPr>
            <p:ph type="title"/>
          </p:nvPr>
        </p:nvSpPr>
        <p:spPr>
          <a:ln/>
        </p:spPr>
        <p:txBody>
          <a:bodyPr vert="horz" wrap="square" lIns="91440" tIns="45720" rIns="91440" bIns="45720" anchor="ctr" anchorCtr="0"/>
          <a:p>
            <a:pPr eaLnBrk="1" hangingPunct="1"/>
            <a:r>
              <a:rPr lang="zh-CN" altLang="en-US" dirty="0"/>
              <a:t>本章内容</a:t>
            </a:r>
            <a:endParaRPr lang="zh-CN" altLang="en-US" dirty="0"/>
          </a:p>
        </p:txBody>
      </p:sp>
      <p:sp>
        <p:nvSpPr>
          <p:cNvPr id="7172" name="Rectangle 3"/>
          <p:cNvSpPr>
            <a:spLocks noGrp="1" noRot="1"/>
          </p:cNvSpPr>
          <p:nvPr>
            <p:ph idx="1"/>
          </p:nvPr>
        </p:nvSpPr>
        <p:spPr>
          <a:ln/>
        </p:spPr>
        <p:txBody>
          <a:bodyPr vert="horz" wrap="square" lIns="91440" tIns="45720" rIns="91440" bIns="45720" anchor="t" anchorCtr="0"/>
          <a:p>
            <a:pPr marL="609600" indent="-609600" eaLnBrk="1" hangingPunct="1">
              <a:lnSpc>
                <a:spcPct val="90000"/>
              </a:lnSpc>
            </a:pPr>
            <a:r>
              <a:rPr lang="en-US" altLang="zh-CN" sz="2400" dirty="0"/>
              <a:t>6.1 </a:t>
            </a:r>
            <a:r>
              <a:rPr lang="zh-CN" altLang="en-US" sz="2400" dirty="0"/>
              <a:t>电阻温度系数</a:t>
            </a:r>
            <a:endParaRPr lang="zh-CN" altLang="en-US" sz="2400" dirty="0"/>
          </a:p>
          <a:p>
            <a:pPr marL="609600" indent="-609600" eaLnBrk="1" hangingPunct="1">
              <a:lnSpc>
                <a:spcPct val="90000"/>
              </a:lnSpc>
            </a:pPr>
            <a:r>
              <a:rPr lang="en-US" altLang="zh-CN" sz="2400" dirty="0"/>
              <a:t>6.2 </a:t>
            </a:r>
            <a:r>
              <a:rPr lang="zh-CN" altLang="en-US" sz="2400" dirty="0"/>
              <a:t>电阻电压系数</a:t>
            </a:r>
            <a:endParaRPr lang="zh-CN" altLang="en-US" sz="2400" dirty="0"/>
          </a:p>
          <a:p>
            <a:pPr marL="609600" indent="-609600" eaLnBrk="1" hangingPunct="1">
              <a:lnSpc>
                <a:spcPct val="90000"/>
              </a:lnSpc>
            </a:pPr>
            <a:r>
              <a:rPr lang="en-US" altLang="zh-CN" sz="2400" dirty="0"/>
              <a:t>6.3 </a:t>
            </a:r>
            <a:r>
              <a:rPr lang="zh-CN" altLang="en-US" sz="2400" dirty="0"/>
              <a:t>设计高精度电阻方法</a:t>
            </a:r>
            <a:endParaRPr lang="zh-CN" altLang="en-US" sz="2400" dirty="0"/>
          </a:p>
          <a:p>
            <a:pPr marL="990600" lvl="1" indent="-533400" eaLnBrk="1" hangingPunct="1">
              <a:lnSpc>
                <a:spcPct val="90000"/>
              </a:lnSpc>
              <a:buFont typeface="Wingdings" panose="05000000000000000000" pitchFamily="2" charset="2"/>
              <a:buChar char="w"/>
            </a:pPr>
            <a:r>
              <a:rPr lang="zh-CN" altLang="en-US" sz="2000" dirty="0"/>
              <a:t>单位电阻</a:t>
            </a:r>
            <a:endParaRPr lang="zh-CN" altLang="en-US" sz="2000" dirty="0"/>
          </a:p>
          <a:p>
            <a:pPr marL="990600" lvl="1" indent="-533400" eaLnBrk="1" hangingPunct="1">
              <a:lnSpc>
                <a:spcPct val="90000"/>
              </a:lnSpc>
              <a:buFont typeface="Wingdings" panose="05000000000000000000" pitchFamily="2" charset="2"/>
              <a:buChar char="w"/>
            </a:pPr>
            <a:r>
              <a:rPr lang="zh-CN" altLang="en-US" sz="2000" dirty="0"/>
              <a:t>保护环</a:t>
            </a:r>
            <a:endParaRPr lang="zh-CN" altLang="en-US" sz="2000" dirty="0"/>
          </a:p>
          <a:p>
            <a:pPr marL="990600" lvl="1" indent="-533400" eaLnBrk="1" hangingPunct="1">
              <a:lnSpc>
                <a:spcPct val="90000"/>
              </a:lnSpc>
              <a:buFont typeface="Wingdings" panose="05000000000000000000" pitchFamily="2" charset="2"/>
              <a:buChar char="w"/>
            </a:pPr>
            <a:r>
              <a:rPr lang="zh-CN" altLang="en-US" sz="2000" dirty="0"/>
              <a:t>叉指版图</a:t>
            </a:r>
            <a:endParaRPr lang="zh-CN" altLang="en-US" sz="2000" dirty="0"/>
          </a:p>
          <a:p>
            <a:pPr marL="990600" lvl="1" indent="-533400" eaLnBrk="1" hangingPunct="1">
              <a:lnSpc>
                <a:spcPct val="90000"/>
              </a:lnSpc>
              <a:buFont typeface="Wingdings" panose="05000000000000000000" pitchFamily="2" charset="2"/>
              <a:buChar char="w"/>
            </a:pPr>
            <a:r>
              <a:rPr lang="zh-CN" altLang="en-US" sz="2000" dirty="0"/>
              <a:t>共质心版图</a:t>
            </a:r>
            <a:endParaRPr lang="zh-CN" altLang="en-US" sz="2000" dirty="0"/>
          </a:p>
          <a:p>
            <a:pPr marL="990600" lvl="1" indent="-533400" eaLnBrk="1" hangingPunct="1">
              <a:lnSpc>
                <a:spcPct val="90000"/>
              </a:lnSpc>
              <a:buFont typeface="Wingdings" panose="05000000000000000000" pitchFamily="2" charset="2"/>
              <a:buChar char="w"/>
            </a:pPr>
            <a:r>
              <a:rPr lang="zh-CN" altLang="en-US" sz="2000" dirty="0"/>
              <a:t>陪元件</a:t>
            </a:r>
            <a:endParaRPr lang="zh-CN" altLang="en-US" sz="2000" dirty="0"/>
          </a:p>
          <a:p>
            <a:pPr marL="609600" indent="-609600" eaLnBrk="1" hangingPunct="1">
              <a:lnSpc>
                <a:spcPct val="90000"/>
              </a:lnSpc>
            </a:pPr>
            <a:r>
              <a:rPr lang="en-US" altLang="zh-CN" sz="2400" dirty="0"/>
              <a:t>6.4 </a:t>
            </a:r>
            <a:r>
              <a:rPr lang="zh-CN" altLang="en-US" sz="2400" dirty="0"/>
              <a:t>电阻类型</a:t>
            </a:r>
            <a:endParaRPr lang="zh-CN" altLang="en-US" sz="2400" dirty="0"/>
          </a:p>
          <a:p>
            <a:pPr marL="609600" indent="-609600" eaLnBrk="1" hangingPunct="1">
              <a:lnSpc>
                <a:spcPct val="90000"/>
              </a:lnSpc>
            </a:pPr>
            <a:r>
              <a:rPr lang="en-US" altLang="zh-CN" sz="2400" dirty="0"/>
              <a:t>6.5 </a:t>
            </a:r>
            <a:r>
              <a:rPr lang="zh-CN" altLang="en-US" sz="2400" dirty="0"/>
              <a:t>电阻值公式</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6626"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6627" name="Rectangle 2"/>
          <p:cNvSpPr>
            <a:spLocks noGrp="1" noRot="1"/>
          </p:cNvSpPr>
          <p:nvPr>
            <p:ph type="title"/>
          </p:nvPr>
        </p:nvSpPr>
        <p:spPr>
          <a:ln/>
        </p:spPr>
        <p:txBody>
          <a:bodyPr vert="horz" wrap="square" lIns="91440" tIns="45720" rIns="91440" bIns="45720" anchor="ctr" anchorCtr="0"/>
          <a:p>
            <a:pPr eaLnBrk="1" hangingPunct="1"/>
            <a:r>
              <a:rPr lang="en-US" altLang="zh-CN" dirty="0"/>
              <a:t>6.3.4 </a:t>
            </a:r>
            <a:r>
              <a:rPr lang="zh-CN" altLang="en-US" dirty="0"/>
              <a:t>共质心版图</a:t>
            </a:r>
            <a:endParaRPr lang="zh-CN" altLang="en-US" dirty="0"/>
          </a:p>
        </p:txBody>
      </p:sp>
      <p:sp>
        <p:nvSpPr>
          <p:cNvPr id="26628" name="Rectangle 3"/>
          <p:cNvSpPr>
            <a:spLocks noGrp="1" noRot="1"/>
          </p:cNvSpPr>
          <p:nvPr>
            <p:ph idx="1"/>
          </p:nvPr>
        </p:nvSpPr>
        <p:spPr>
          <a:ln/>
        </p:spPr>
        <p:txBody>
          <a:bodyPr vert="horz" wrap="square" lIns="91440" tIns="45720" rIns="91440" bIns="45720" anchor="t" anchorCtr="0"/>
          <a:p>
            <a:pPr eaLnBrk="1" hangingPunct="1"/>
            <a:r>
              <a:rPr lang="en-US" altLang="zh-CN" dirty="0"/>
              <a:t>4</a:t>
            </a:r>
            <a:r>
              <a:rPr lang="zh-CN" altLang="en-US" dirty="0"/>
              <a:t>个匹配电阻（元件）的共质心版图</a:t>
            </a:r>
            <a:endParaRPr lang="zh-CN" altLang="en-US" dirty="0"/>
          </a:p>
        </p:txBody>
      </p:sp>
      <p:pic>
        <p:nvPicPr>
          <p:cNvPr id="26629" name="Picture 4"/>
          <p:cNvPicPr>
            <a:picLocks noChangeAspect="1"/>
          </p:cNvPicPr>
          <p:nvPr/>
        </p:nvPicPr>
        <p:blipFill>
          <a:blip r:embed="rId1"/>
          <a:stretch>
            <a:fillRect/>
          </a:stretch>
        </p:blipFill>
        <p:spPr>
          <a:xfrm>
            <a:off x="2268538" y="2565400"/>
            <a:ext cx="4305300" cy="349567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765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7651" name="Rectangle 2"/>
          <p:cNvSpPr>
            <a:spLocks noGrp="1" noRot="1"/>
          </p:cNvSpPr>
          <p:nvPr>
            <p:ph type="title"/>
          </p:nvPr>
        </p:nvSpPr>
        <p:spPr>
          <a:ln/>
        </p:spPr>
        <p:txBody>
          <a:bodyPr vert="horz" wrap="square" lIns="91440" tIns="45720" rIns="91440" bIns="45720" anchor="ctr" anchorCtr="0"/>
          <a:p>
            <a:pPr eaLnBrk="1" hangingPunct="1"/>
            <a:r>
              <a:rPr lang="en-US" altLang="zh-CN" dirty="0"/>
              <a:t>6.3.5 </a:t>
            </a:r>
            <a:r>
              <a:rPr lang="zh-CN" altLang="en-US" dirty="0"/>
              <a:t>陪元件</a:t>
            </a:r>
            <a:endParaRPr lang="zh-CN" altLang="en-US" dirty="0"/>
          </a:p>
        </p:txBody>
      </p:sp>
      <p:sp>
        <p:nvSpPr>
          <p:cNvPr id="27652" name="Rectangle 3"/>
          <p:cNvSpPr>
            <a:spLocks noGrp="1" noRot="1"/>
          </p:cNvSpPr>
          <p:nvPr>
            <p:ph idx="1"/>
          </p:nvPr>
        </p:nvSpPr>
        <p:spPr>
          <a:ln/>
        </p:spPr>
        <p:txBody>
          <a:bodyPr vert="horz" wrap="square" lIns="91440" tIns="45720" rIns="91440" bIns="45720" anchor="t" anchorCtr="0"/>
          <a:p>
            <a:pPr eaLnBrk="1" hangingPunct="1"/>
            <a:r>
              <a:rPr lang="zh-CN" altLang="en-US" dirty="0"/>
              <a:t>在两个或多个元件之间改善匹配性能的另一个技巧就是使用陪元件（</a:t>
            </a:r>
            <a:r>
              <a:rPr lang="en-US" altLang="zh-CN" dirty="0"/>
              <a:t>dummy elements)</a:t>
            </a:r>
            <a:r>
              <a:rPr lang="zh-CN" altLang="en-US" dirty="0"/>
              <a:t>。电阻中的</a:t>
            </a:r>
            <a:r>
              <a:rPr lang="zh-CN" altLang="en-US" dirty="0">
                <a:solidFill>
                  <a:srgbClr val="FF0000"/>
                </a:solidFill>
              </a:rPr>
              <a:t>陪元件没有任何电学意义</a:t>
            </a:r>
            <a:r>
              <a:rPr lang="zh-CN" altLang="en-US" dirty="0"/>
              <a:t>，它只是为了保证匹配电阻的单位电阻两侧具有相同的结构。通常将它们接地或接电源，而非悬空。</a:t>
            </a:r>
            <a:endParaRPr lang="zh-CN" altLang="en-US" dirty="0"/>
          </a:p>
          <a:p>
            <a:pPr eaLnBrk="1" hangingPunct="1"/>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867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8675" name="Rectangle 3"/>
          <p:cNvSpPr>
            <a:spLocks noGrp="1" noRot="1"/>
          </p:cNvSpPr>
          <p:nvPr>
            <p:ph idx="1"/>
          </p:nvPr>
        </p:nvSpPr>
        <p:spPr>
          <a:ln/>
        </p:spPr>
        <p:txBody>
          <a:bodyPr vert="horz" wrap="square" lIns="91440" tIns="45720" rIns="91440" bIns="45720" anchor="t" anchorCtr="0"/>
          <a:p>
            <a:pPr eaLnBrk="1" hangingPunct="1"/>
            <a:endParaRPr lang="zh-CN" altLang="zh-CN" dirty="0"/>
          </a:p>
        </p:txBody>
      </p:sp>
      <p:sp>
        <p:nvSpPr>
          <p:cNvPr id="28676" name="Rectangle 4"/>
          <p:cNvSpPr>
            <a:spLocks noGrp="1" noRot="1"/>
          </p:cNvSpPr>
          <p:nvPr>
            <p:ph type="title"/>
          </p:nvPr>
        </p:nvSpPr>
        <p:spPr>
          <a:xfrm>
            <a:off x="250825" y="476250"/>
            <a:ext cx="8540750" cy="1143000"/>
          </a:xfrm>
          <a:ln/>
        </p:spPr>
        <p:txBody>
          <a:bodyPr vert="horz" wrap="square" lIns="91440" tIns="45720" rIns="91440" bIns="45720" anchor="ctr" anchorCtr="0"/>
          <a:p>
            <a:pPr eaLnBrk="1" hangingPunct="1"/>
            <a:r>
              <a:rPr lang="en-US" altLang="zh-CN" dirty="0"/>
              <a:t>6.3.6 </a:t>
            </a:r>
            <a:r>
              <a:rPr lang="zh-CN" altLang="en-US" dirty="0"/>
              <a:t>陪元件</a:t>
            </a:r>
            <a:endParaRPr lang="zh-CN" altLang="en-US" dirty="0"/>
          </a:p>
        </p:txBody>
      </p:sp>
      <p:pic>
        <p:nvPicPr>
          <p:cNvPr id="28677" name="Picture 5"/>
          <p:cNvPicPr>
            <a:picLocks noChangeAspect="1"/>
          </p:cNvPicPr>
          <p:nvPr/>
        </p:nvPicPr>
        <p:blipFill>
          <a:blip r:embed="rId1"/>
          <a:stretch>
            <a:fillRect/>
          </a:stretch>
        </p:blipFill>
        <p:spPr>
          <a:xfrm>
            <a:off x="1116013" y="1484313"/>
            <a:ext cx="6732587" cy="45243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29698"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29699" name="Rectangle 2"/>
          <p:cNvSpPr>
            <a:spLocks noGrp="1" noRot="1"/>
          </p:cNvSpPr>
          <p:nvPr>
            <p:ph type="title"/>
          </p:nvPr>
        </p:nvSpPr>
        <p:spPr>
          <a:xfrm>
            <a:off x="301625" y="620713"/>
            <a:ext cx="8540750" cy="1143000"/>
          </a:xfrm>
          <a:ln/>
        </p:spPr>
        <p:txBody>
          <a:bodyPr vert="horz" wrap="square" lIns="91440" tIns="45720" rIns="91440" bIns="45720" anchor="ctr" anchorCtr="0"/>
          <a:p>
            <a:pPr eaLnBrk="1" hangingPunct="1"/>
            <a:r>
              <a:rPr lang="en-US" altLang="zh-CN" dirty="0"/>
              <a:t>6.4 </a:t>
            </a:r>
            <a:r>
              <a:rPr lang="zh-CN" altLang="en-US" dirty="0"/>
              <a:t>电阻值公式推导</a:t>
            </a:r>
            <a:endParaRPr lang="zh-CN" altLang="en-US" dirty="0"/>
          </a:p>
        </p:txBody>
      </p:sp>
      <p:sp>
        <p:nvSpPr>
          <p:cNvPr id="29700" name="Rectangle 3"/>
          <p:cNvSpPr>
            <a:spLocks noGrp="1" noRot="1"/>
          </p:cNvSpPr>
          <p:nvPr>
            <p:ph idx="1"/>
          </p:nvPr>
        </p:nvSpPr>
        <p:spPr>
          <a:xfrm>
            <a:off x="301625" y="2371725"/>
            <a:ext cx="8540750" cy="3886200"/>
          </a:xfrm>
          <a:ln/>
        </p:spPr>
        <p:txBody>
          <a:bodyPr vert="horz" wrap="square" lIns="91440" tIns="45720" rIns="91440" bIns="45720" anchor="t" anchorCtr="0"/>
          <a:p>
            <a:pPr eaLnBrk="1" hangingPunct="1"/>
            <a:r>
              <a:rPr lang="en-US" altLang="zh-CN" dirty="0"/>
              <a:t>    </a:t>
            </a:r>
            <a:r>
              <a:rPr lang="zh-CN" altLang="en-US" dirty="0"/>
              <a:t>对于给定的集成电路工艺：</a:t>
            </a:r>
            <a:r>
              <a:rPr lang="zh-CN" altLang="en-US" dirty="0">
                <a:solidFill>
                  <a:srgbClr val="FF0000"/>
                </a:solidFill>
              </a:rPr>
              <a:t>薄膜厚度是常  数</a:t>
            </a:r>
            <a:r>
              <a:rPr lang="zh-CN" altLang="en-US" dirty="0"/>
              <a:t>，</a:t>
            </a:r>
            <a:r>
              <a:rPr lang="zh-CN" altLang="en-US" dirty="0">
                <a:solidFill>
                  <a:srgbClr val="FF0000"/>
                </a:solidFill>
              </a:rPr>
              <a:t>改变的只有宽度和长度，</a:t>
            </a:r>
            <a:r>
              <a:rPr lang="zh-CN" altLang="en-US" dirty="0"/>
              <a:t>因此我们只能根据这两个尺寸来计算电阻值。</a:t>
            </a:r>
            <a:endParaRPr lang="zh-CN" altLang="en-US" dirty="0"/>
          </a:p>
        </p:txBody>
      </p:sp>
      <p:sp>
        <p:nvSpPr>
          <p:cNvPr id="7" name="内容占位符 2"/>
          <p:cNvSpPr txBox="1"/>
          <p:nvPr/>
        </p:nvSpPr>
        <p:spPr bwMode="auto">
          <a:xfrm>
            <a:off x="301625" y="1554163"/>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电阻的测量</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0722"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0723" name="Rectangle 3"/>
          <p:cNvSpPr>
            <a:spLocks noGrp="1" noRot="1"/>
          </p:cNvSpPr>
          <p:nvPr>
            <p:ph type="body" sz="half" idx="1"/>
          </p:nvPr>
        </p:nvSpPr>
        <p:spPr>
          <a:xfrm>
            <a:off x="250825" y="1700213"/>
            <a:ext cx="8386763" cy="1354137"/>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每方欧姆由制造商的工艺手册指定，版图设计者可以在手册上查询以每方欧姆表示的材料电阻率，它们被称为</a:t>
            </a:r>
            <a:r>
              <a:rPr lang="zh-CN" altLang="en-US" sz="2800" dirty="0">
                <a:solidFill>
                  <a:srgbClr val="FF0000"/>
                </a:solidFill>
              </a:rPr>
              <a:t>薄层电阻率</a:t>
            </a:r>
            <a:r>
              <a:rPr lang="zh-CN" altLang="en-US" sz="2800" dirty="0"/>
              <a:t>，符号是</a:t>
            </a:r>
            <a:endParaRPr lang="zh-CN" altLang="en-US" sz="2800" dirty="0"/>
          </a:p>
        </p:txBody>
      </p:sp>
      <p:graphicFrame>
        <p:nvGraphicFramePr>
          <p:cNvPr id="30724" name="Object 4"/>
          <p:cNvGraphicFramePr>
            <a:graphicFrameLocks noGrp="1" noChangeAspect="1"/>
          </p:cNvGraphicFramePr>
          <p:nvPr>
            <p:ph sz="quarter" idx="2"/>
          </p:nvPr>
        </p:nvGraphicFramePr>
        <p:xfrm>
          <a:off x="5364163" y="2565400"/>
          <a:ext cx="573087" cy="522288"/>
        </p:xfrm>
        <a:graphic>
          <a:graphicData uri="http://schemas.openxmlformats.org/presentationml/2006/ole">
            <mc:AlternateContent xmlns:mc="http://schemas.openxmlformats.org/markup-compatibility/2006">
              <mc:Choice xmlns:v="urn:schemas-microsoft-com:vml" Requires="v">
                <p:oleObj spid="_x0000_s3076" name="" r:id="rId1" imgW="152400" imgH="165100" progId="Equation.DSMT4">
                  <p:embed/>
                </p:oleObj>
              </mc:Choice>
              <mc:Fallback>
                <p:oleObj name="" r:id="rId1" imgW="152400" imgH="165100" progId="Equation.DSMT4">
                  <p:embed/>
                  <p:pic>
                    <p:nvPicPr>
                      <p:cNvPr id="0" name="图片 3075"/>
                      <p:cNvPicPr/>
                      <p:nvPr/>
                    </p:nvPicPr>
                    <p:blipFill>
                      <a:blip r:embed="rId2"/>
                      <a:stretch>
                        <a:fillRect/>
                      </a:stretch>
                    </p:blipFill>
                    <p:spPr>
                      <a:xfrm>
                        <a:off x="5364163" y="2565400"/>
                        <a:ext cx="573087" cy="522288"/>
                      </a:xfrm>
                      <a:prstGeom prst="rect">
                        <a:avLst/>
                      </a:prstGeom>
                      <a:noFill/>
                      <a:ln w="38100">
                        <a:miter/>
                      </a:ln>
                    </p:spPr>
                  </p:pic>
                </p:oleObj>
              </mc:Fallback>
            </mc:AlternateContent>
          </a:graphicData>
        </a:graphic>
      </p:graphicFrame>
      <p:grpSp>
        <p:nvGrpSpPr>
          <p:cNvPr id="12293" name="Group 5"/>
          <p:cNvGrpSpPr/>
          <p:nvPr/>
        </p:nvGrpSpPr>
        <p:grpSpPr>
          <a:xfrm>
            <a:off x="611188" y="3141663"/>
            <a:ext cx="4914900" cy="1160462"/>
            <a:chOff x="488" y="2192"/>
            <a:chExt cx="3096" cy="731"/>
          </a:xfrm>
        </p:grpSpPr>
        <p:sp>
          <p:nvSpPr>
            <p:cNvPr id="30726" name="Text Box 6"/>
            <p:cNvSpPr txBox="1"/>
            <p:nvPr/>
          </p:nvSpPr>
          <p:spPr>
            <a:xfrm>
              <a:off x="488" y="2192"/>
              <a:ext cx="3096" cy="731"/>
            </a:xfrm>
            <a:prstGeom prst="rect">
              <a:avLst/>
            </a:prstGeom>
            <a:noFill/>
            <a:ln w="9525">
              <a:noFill/>
            </a:ln>
          </p:spPr>
          <p:txBody>
            <a:bodyPr anchor="t" anchorCtr="0">
              <a:spAutoFit/>
            </a:bodyPr>
            <a:p>
              <a:pPr>
                <a:spcBef>
                  <a:spcPct val="50000"/>
                </a:spcBef>
                <a:buClrTx/>
                <a:buFontTx/>
                <a:buChar char="•"/>
              </a:pPr>
              <a:r>
                <a:rPr lang="zh-CN" altLang="en-US" sz="2800" dirty="0">
                  <a:solidFill>
                    <a:srgbClr val="0000FF"/>
                  </a:solidFill>
                  <a:latin typeface="楷体_GB2312" pitchFamily="49" charset="-122"/>
                  <a:ea typeface="楷体_GB2312" pitchFamily="49" charset="-122"/>
                </a:rPr>
                <a:t>集成电路典型电阻值：</a:t>
              </a:r>
              <a:endParaRPr lang="zh-CN" altLang="en-US" sz="2800" dirty="0">
                <a:solidFill>
                  <a:srgbClr val="0000FF"/>
                </a:solidFill>
                <a:latin typeface="楷体_GB2312" pitchFamily="49" charset="-122"/>
                <a:ea typeface="楷体_GB2312" pitchFamily="49" charset="-122"/>
              </a:endParaRPr>
            </a:p>
            <a:p>
              <a:pPr>
                <a:spcBef>
                  <a:spcPct val="50000"/>
                </a:spcBef>
              </a:pPr>
              <a:r>
                <a:rPr lang="zh-CN" altLang="en-US" sz="2800" dirty="0">
                  <a:solidFill>
                    <a:srgbClr val="0000FF"/>
                  </a:solidFill>
                  <a:latin typeface="楷体_GB2312" pitchFamily="49" charset="-122"/>
                  <a:ea typeface="楷体_GB2312" pitchFamily="49" charset="-122"/>
                </a:rPr>
                <a:t>栅多晶硅：</a:t>
              </a:r>
              <a:r>
                <a:rPr lang="en-US" altLang="zh-CN" sz="2800" dirty="0">
                  <a:solidFill>
                    <a:srgbClr val="0000FF"/>
                  </a:solidFill>
                  <a:latin typeface="楷体_GB2312" pitchFamily="49" charset="-122"/>
                  <a:ea typeface="楷体_GB2312" pitchFamily="49" charset="-122"/>
                </a:rPr>
                <a:t>2</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3 </a:t>
              </a:r>
              <a:endParaRPr lang="en-US" altLang="zh-CN" sz="2800" dirty="0">
                <a:solidFill>
                  <a:srgbClr val="0000FF"/>
                </a:solidFill>
                <a:latin typeface="楷体_GB2312" pitchFamily="49" charset="-122"/>
                <a:ea typeface="楷体_GB2312" pitchFamily="49" charset="-122"/>
              </a:endParaRPr>
            </a:p>
          </p:txBody>
        </p:sp>
        <p:graphicFrame>
          <p:nvGraphicFramePr>
            <p:cNvPr id="30727" name="Object 7"/>
            <p:cNvGraphicFramePr>
              <a:graphicFrameLocks noChangeAspect="1"/>
            </p:cNvGraphicFramePr>
            <p:nvPr/>
          </p:nvGraphicFramePr>
          <p:xfrm>
            <a:off x="2091" y="2594"/>
            <a:ext cx="636" cy="301"/>
          </p:xfrm>
          <a:graphic>
            <a:graphicData uri="http://schemas.openxmlformats.org/presentationml/2006/ole">
              <mc:AlternateContent xmlns:mc="http://schemas.openxmlformats.org/markup-compatibility/2006">
                <mc:Choice xmlns:v="urn:schemas-microsoft-com:vml" Requires="v">
                  <p:oleObj spid="_x0000_s3077" name="" r:id="rId3" imgW="316865" imgH="177800" progId="Equation.DSMT4">
                    <p:embed/>
                  </p:oleObj>
                </mc:Choice>
                <mc:Fallback>
                  <p:oleObj name="" r:id="rId3" imgW="316865" imgH="177800" progId="Equation.DSMT4">
                    <p:embed/>
                    <p:pic>
                      <p:nvPicPr>
                        <p:cNvPr id="0" name="图片 3076"/>
                        <p:cNvPicPr/>
                        <p:nvPr/>
                      </p:nvPicPr>
                      <p:blipFill>
                        <a:blip r:embed="rId4"/>
                        <a:stretch>
                          <a:fillRect/>
                        </a:stretch>
                      </p:blipFill>
                      <p:spPr>
                        <a:xfrm>
                          <a:off x="2091" y="2594"/>
                          <a:ext cx="636" cy="301"/>
                        </a:xfrm>
                        <a:prstGeom prst="rect">
                          <a:avLst/>
                        </a:prstGeom>
                        <a:noFill/>
                        <a:ln w="38100">
                          <a:noFill/>
                          <a:miter/>
                        </a:ln>
                      </p:spPr>
                    </p:pic>
                  </p:oleObj>
                </mc:Fallback>
              </mc:AlternateContent>
            </a:graphicData>
          </a:graphic>
        </p:graphicFrame>
      </p:grpSp>
      <p:grpSp>
        <p:nvGrpSpPr>
          <p:cNvPr id="12296" name="Group 8"/>
          <p:cNvGrpSpPr/>
          <p:nvPr/>
        </p:nvGrpSpPr>
        <p:grpSpPr>
          <a:xfrm>
            <a:off x="539750" y="4292600"/>
            <a:ext cx="3873500" cy="542925"/>
            <a:chOff x="536" y="3088"/>
            <a:chExt cx="2440" cy="342"/>
          </a:xfrm>
        </p:grpSpPr>
        <p:sp>
          <p:nvSpPr>
            <p:cNvPr id="30729" name="Text Box 9"/>
            <p:cNvSpPr txBox="1"/>
            <p:nvPr/>
          </p:nvSpPr>
          <p:spPr>
            <a:xfrm>
              <a:off x="536" y="3088"/>
              <a:ext cx="2440" cy="327"/>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金属：</a:t>
              </a:r>
              <a:r>
                <a:rPr lang="en-US" altLang="zh-CN" sz="2800" dirty="0">
                  <a:solidFill>
                    <a:srgbClr val="0000FF"/>
                  </a:solidFill>
                  <a:latin typeface="楷体_GB2312" pitchFamily="49" charset="-122"/>
                  <a:ea typeface="楷体_GB2312" pitchFamily="49" charset="-122"/>
                </a:rPr>
                <a:t>20</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100</a:t>
              </a:r>
              <a:endParaRPr lang="en-US" altLang="zh-CN" sz="2800" dirty="0">
                <a:solidFill>
                  <a:srgbClr val="0000FF"/>
                </a:solidFill>
                <a:latin typeface="楷体_GB2312" pitchFamily="49" charset="-122"/>
                <a:ea typeface="楷体_GB2312" pitchFamily="49" charset="-122"/>
              </a:endParaRPr>
            </a:p>
          </p:txBody>
        </p:sp>
        <p:graphicFrame>
          <p:nvGraphicFramePr>
            <p:cNvPr id="30730" name="Object 10"/>
            <p:cNvGraphicFramePr>
              <a:graphicFrameLocks noChangeAspect="1"/>
            </p:cNvGraphicFramePr>
            <p:nvPr/>
          </p:nvGraphicFramePr>
          <p:xfrm>
            <a:off x="2086" y="3105"/>
            <a:ext cx="787" cy="325"/>
          </p:xfrm>
          <a:graphic>
            <a:graphicData uri="http://schemas.openxmlformats.org/presentationml/2006/ole">
              <mc:AlternateContent xmlns:mc="http://schemas.openxmlformats.org/markup-compatibility/2006">
                <mc:Choice xmlns:v="urn:schemas-microsoft-com:vml" Requires="v">
                  <p:oleObj spid="_x0000_s3078" name="" r:id="rId5" imgW="431165" imgH="177800" progId="Equation.DSMT4">
                    <p:embed/>
                  </p:oleObj>
                </mc:Choice>
                <mc:Fallback>
                  <p:oleObj name="" r:id="rId5" imgW="431165" imgH="177800" progId="Equation.DSMT4">
                    <p:embed/>
                    <p:pic>
                      <p:nvPicPr>
                        <p:cNvPr id="0" name="图片 3077"/>
                        <p:cNvPicPr/>
                        <p:nvPr/>
                      </p:nvPicPr>
                      <p:blipFill>
                        <a:blip r:embed="rId6"/>
                        <a:stretch>
                          <a:fillRect/>
                        </a:stretch>
                      </p:blipFill>
                      <p:spPr>
                        <a:xfrm>
                          <a:off x="2086" y="3105"/>
                          <a:ext cx="787" cy="325"/>
                        </a:xfrm>
                        <a:prstGeom prst="rect">
                          <a:avLst/>
                        </a:prstGeom>
                        <a:noFill/>
                        <a:ln w="38100">
                          <a:noFill/>
                          <a:miter/>
                        </a:ln>
                      </p:spPr>
                    </p:pic>
                  </p:oleObj>
                </mc:Fallback>
              </mc:AlternateContent>
            </a:graphicData>
          </a:graphic>
        </p:graphicFrame>
      </p:grpSp>
      <p:grpSp>
        <p:nvGrpSpPr>
          <p:cNvPr id="12299" name="Group 11"/>
          <p:cNvGrpSpPr/>
          <p:nvPr/>
        </p:nvGrpSpPr>
        <p:grpSpPr>
          <a:xfrm>
            <a:off x="684213" y="4868863"/>
            <a:ext cx="4025900" cy="519112"/>
            <a:chOff x="456" y="3576"/>
            <a:chExt cx="2536" cy="327"/>
          </a:xfrm>
        </p:grpSpPr>
        <p:sp>
          <p:nvSpPr>
            <p:cNvPr id="30732" name="Text Box 12"/>
            <p:cNvSpPr txBox="1"/>
            <p:nvPr/>
          </p:nvSpPr>
          <p:spPr>
            <a:xfrm>
              <a:off x="456" y="3576"/>
              <a:ext cx="2536" cy="327"/>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扩散区：</a:t>
              </a:r>
              <a:r>
                <a:rPr lang="en-US" altLang="zh-CN" sz="2800" dirty="0">
                  <a:solidFill>
                    <a:srgbClr val="0000FF"/>
                  </a:solidFill>
                  <a:latin typeface="楷体_GB2312" pitchFamily="49" charset="-122"/>
                  <a:ea typeface="楷体_GB2312" pitchFamily="49" charset="-122"/>
                </a:rPr>
                <a:t>2</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200</a:t>
              </a:r>
              <a:endParaRPr lang="en-US" altLang="zh-CN" sz="2800" dirty="0">
                <a:solidFill>
                  <a:srgbClr val="0000FF"/>
                </a:solidFill>
                <a:latin typeface="楷体_GB2312" pitchFamily="49" charset="-122"/>
                <a:ea typeface="楷体_GB2312" pitchFamily="49" charset="-122"/>
              </a:endParaRPr>
            </a:p>
          </p:txBody>
        </p:sp>
        <p:graphicFrame>
          <p:nvGraphicFramePr>
            <p:cNvPr id="30733" name="Object 13"/>
            <p:cNvGraphicFramePr>
              <a:graphicFrameLocks noChangeAspect="1"/>
            </p:cNvGraphicFramePr>
            <p:nvPr/>
          </p:nvGraphicFramePr>
          <p:xfrm>
            <a:off x="2182" y="3577"/>
            <a:ext cx="579" cy="325"/>
          </p:xfrm>
          <a:graphic>
            <a:graphicData uri="http://schemas.openxmlformats.org/presentationml/2006/ole">
              <mc:AlternateContent xmlns:mc="http://schemas.openxmlformats.org/markup-compatibility/2006">
                <mc:Choice xmlns:v="urn:schemas-microsoft-com:vml" Requires="v">
                  <p:oleObj spid="_x0000_s3079" name="" r:id="rId7" imgW="316865" imgH="177800" progId="Equation.DSMT4">
                    <p:embed/>
                  </p:oleObj>
                </mc:Choice>
                <mc:Fallback>
                  <p:oleObj name="" r:id="rId7" imgW="316865" imgH="177800" progId="Equation.DSMT4">
                    <p:embed/>
                    <p:pic>
                      <p:nvPicPr>
                        <p:cNvPr id="0" name="图片 3078"/>
                        <p:cNvPicPr/>
                        <p:nvPr/>
                      </p:nvPicPr>
                      <p:blipFill>
                        <a:blip r:embed="rId8"/>
                        <a:stretch>
                          <a:fillRect/>
                        </a:stretch>
                      </p:blipFill>
                      <p:spPr>
                        <a:xfrm>
                          <a:off x="2182" y="3577"/>
                          <a:ext cx="579" cy="325"/>
                        </a:xfrm>
                        <a:prstGeom prst="rect">
                          <a:avLst/>
                        </a:prstGeom>
                        <a:noFill/>
                        <a:ln w="38100">
                          <a:noFill/>
                          <a:miter/>
                        </a:ln>
                      </p:spPr>
                    </p:pic>
                  </p:oleObj>
                </mc:Fallback>
              </mc:AlternateContent>
            </a:graphicData>
          </a:graphic>
        </p:graphicFrame>
      </p:grpSp>
      <p:sp>
        <p:nvSpPr>
          <p:cNvPr id="12302" name="Text Box 14"/>
          <p:cNvSpPr txBox="1"/>
          <p:nvPr/>
        </p:nvSpPr>
        <p:spPr>
          <a:xfrm>
            <a:off x="4686300" y="3068638"/>
            <a:ext cx="4457700" cy="2443162"/>
          </a:xfrm>
          <a:prstGeom prst="rect">
            <a:avLst/>
          </a:prstGeom>
          <a:noFill/>
          <a:ln w="9525">
            <a:noFill/>
          </a:ln>
        </p:spPr>
        <p:txBody>
          <a:bodyPr anchor="t" anchorCtr="0">
            <a:spAutoFit/>
          </a:bodyPr>
          <a:p>
            <a:pPr>
              <a:spcBef>
                <a:spcPct val="50000"/>
              </a:spcBef>
              <a:buClrTx/>
              <a:buFontTx/>
              <a:buChar char="•"/>
            </a:pPr>
            <a:r>
              <a:rPr lang="zh-CN" altLang="en-US" sz="2800" dirty="0">
                <a:solidFill>
                  <a:srgbClr val="0000FF"/>
                </a:solidFill>
                <a:latin typeface="楷体_GB2312" pitchFamily="49" charset="-122"/>
                <a:ea typeface="楷体_GB2312" pitchFamily="49" charset="-122"/>
              </a:rPr>
              <a:t>常用电阻器的阻值范围：</a:t>
            </a:r>
            <a:endParaRPr lang="zh-CN" altLang="en-US" sz="2800" dirty="0">
              <a:solidFill>
                <a:srgbClr val="0000FF"/>
              </a:solidFill>
              <a:latin typeface="楷体_GB2312" pitchFamily="49" charset="-122"/>
              <a:ea typeface="楷体_GB2312" pitchFamily="49" charset="-122"/>
            </a:endParaRPr>
          </a:p>
          <a:p>
            <a:pPr>
              <a:spcBef>
                <a:spcPct val="50000"/>
              </a:spcBef>
            </a:pPr>
            <a:r>
              <a:rPr lang="en-US" altLang="zh-CN" sz="2800" dirty="0">
                <a:solidFill>
                  <a:srgbClr val="0000FF"/>
                </a:solidFill>
                <a:latin typeface="楷体_GB2312" pitchFamily="49" charset="-122"/>
                <a:ea typeface="楷体_GB2312" pitchFamily="49" charset="-122"/>
              </a:rPr>
              <a:t>10</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50</a:t>
            </a:r>
            <a:r>
              <a:rPr lang="zh-CN" altLang="en-US" sz="2800" dirty="0">
                <a:solidFill>
                  <a:srgbClr val="0000FF"/>
                </a:solidFill>
                <a:latin typeface="楷体_GB2312" pitchFamily="49" charset="-122"/>
                <a:ea typeface="楷体_GB2312" pitchFamily="49" charset="-122"/>
              </a:rPr>
              <a:t>欧姆；</a:t>
            </a:r>
            <a:endParaRPr lang="zh-CN" altLang="en-US" sz="2800" dirty="0">
              <a:solidFill>
                <a:srgbClr val="0000FF"/>
              </a:solidFill>
              <a:latin typeface="楷体_GB2312" pitchFamily="49" charset="-122"/>
              <a:ea typeface="楷体_GB2312" pitchFamily="49" charset="-122"/>
            </a:endParaRPr>
          </a:p>
          <a:p>
            <a:pPr>
              <a:spcBef>
                <a:spcPct val="50000"/>
              </a:spcBef>
            </a:pPr>
            <a:r>
              <a:rPr lang="en-US" altLang="zh-CN" sz="2800" dirty="0">
                <a:solidFill>
                  <a:srgbClr val="0000FF"/>
                </a:solidFill>
                <a:latin typeface="楷体_GB2312" pitchFamily="49" charset="-122"/>
                <a:ea typeface="楷体_GB2312" pitchFamily="49" charset="-122"/>
              </a:rPr>
              <a:t>100</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2K</a:t>
            </a:r>
            <a:r>
              <a:rPr lang="zh-CN" altLang="en-US" sz="2800" dirty="0">
                <a:solidFill>
                  <a:srgbClr val="0000FF"/>
                </a:solidFill>
                <a:latin typeface="楷体_GB2312" pitchFamily="49" charset="-122"/>
                <a:ea typeface="楷体_GB2312" pitchFamily="49" charset="-122"/>
              </a:rPr>
              <a:t>欧姆；</a:t>
            </a:r>
            <a:endParaRPr lang="zh-CN" altLang="en-US" sz="2800" dirty="0">
              <a:solidFill>
                <a:srgbClr val="0000FF"/>
              </a:solidFill>
              <a:latin typeface="楷体_GB2312" pitchFamily="49" charset="-122"/>
              <a:ea typeface="楷体_GB2312" pitchFamily="49" charset="-122"/>
            </a:endParaRPr>
          </a:p>
          <a:p>
            <a:pPr>
              <a:spcBef>
                <a:spcPct val="50000"/>
              </a:spcBef>
            </a:pPr>
            <a:r>
              <a:rPr lang="en-US" altLang="zh-CN" sz="2800" dirty="0">
                <a:solidFill>
                  <a:srgbClr val="0000FF"/>
                </a:solidFill>
                <a:latin typeface="楷体_GB2312" pitchFamily="49" charset="-122"/>
                <a:ea typeface="楷体_GB2312" pitchFamily="49" charset="-122"/>
              </a:rPr>
              <a:t>2K</a:t>
            </a:r>
            <a:r>
              <a:rPr lang="zh-CN" altLang="en-US" sz="2800" dirty="0">
                <a:solidFill>
                  <a:srgbClr val="0000FF"/>
                </a:solidFill>
                <a:latin typeface="楷体_GB2312" pitchFamily="49" charset="-122"/>
                <a:ea typeface="楷体_GB2312" pitchFamily="49" charset="-122"/>
              </a:rPr>
              <a:t>～</a:t>
            </a:r>
            <a:r>
              <a:rPr lang="en-US" altLang="zh-CN" sz="2800" dirty="0">
                <a:solidFill>
                  <a:srgbClr val="0000FF"/>
                </a:solidFill>
                <a:latin typeface="楷体_GB2312" pitchFamily="49" charset="-122"/>
                <a:ea typeface="楷体_GB2312" pitchFamily="49" charset="-122"/>
              </a:rPr>
              <a:t>100K</a:t>
            </a:r>
            <a:r>
              <a:rPr lang="zh-CN" altLang="en-US" sz="2800" dirty="0">
                <a:solidFill>
                  <a:srgbClr val="0000FF"/>
                </a:solidFill>
                <a:latin typeface="楷体_GB2312" pitchFamily="49" charset="-122"/>
                <a:ea typeface="楷体_GB2312" pitchFamily="49" charset="-122"/>
              </a:rPr>
              <a:t>欧姆</a:t>
            </a:r>
            <a:endParaRPr lang="zh-CN" altLang="en-US" sz="2800" dirty="0">
              <a:solidFill>
                <a:srgbClr val="0000FF"/>
              </a:solidFill>
              <a:latin typeface="楷体_GB2312" pitchFamily="49" charset="-122"/>
              <a:ea typeface="楷体_GB2312" pitchFamily="49" charset="-122"/>
            </a:endParaRPr>
          </a:p>
        </p:txBody>
      </p:sp>
      <p:grpSp>
        <p:nvGrpSpPr>
          <p:cNvPr id="12303" name="Group 15"/>
          <p:cNvGrpSpPr/>
          <p:nvPr/>
        </p:nvGrpSpPr>
        <p:grpSpPr>
          <a:xfrm>
            <a:off x="323850" y="5300663"/>
            <a:ext cx="5549900" cy="942975"/>
            <a:chOff x="360" y="3612"/>
            <a:chExt cx="3496" cy="594"/>
          </a:xfrm>
        </p:grpSpPr>
        <p:sp>
          <p:nvSpPr>
            <p:cNvPr id="30736" name="Text Box 16"/>
            <p:cNvSpPr txBox="1"/>
            <p:nvPr/>
          </p:nvSpPr>
          <p:spPr>
            <a:xfrm>
              <a:off x="360" y="3680"/>
              <a:ext cx="2600" cy="327"/>
            </a:xfrm>
            <a:prstGeom prst="rect">
              <a:avLst/>
            </a:prstGeom>
            <a:noFill/>
            <a:ln w="9525">
              <a:noFill/>
            </a:ln>
          </p:spPr>
          <p:txBody>
            <a:bodyPr anchor="t" anchorCtr="0">
              <a:spAutoFit/>
            </a:bodyPr>
            <a:p>
              <a:pPr>
                <a:spcBef>
                  <a:spcPct val="50000"/>
                </a:spcBef>
              </a:pPr>
              <a:r>
                <a:rPr lang="zh-CN" altLang="en-US" sz="2800" dirty="0">
                  <a:solidFill>
                    <a:srgbClr val="FF0000"/>
                  </a:solidFill>
                  <a:latin typeface="楷体_GB2312" pitchFamily="49" charset="-122"/>
                  <a:ea typeface="楷体_GB2312" pitchFamily="49" charset="-122"/>
                </a:rPr>
                <a:t>计算电阻器的基本电阻：</a:t>
              </a:r>
              <a:endParaRPr lang="zh-CN" altLang="en-US" sz="2800" dirty="0">
                <a:solidFill>
                  <a:srgbClr val="FF0000"/>
                </a:solidFill>
                <a:latin typeface="楷体_GB2312" pitchFamily="49" charset="-122"/>
                <a:ea typeface="楷体_GB2312" pitchFamily="49" charset="-122"/>
              </a:endParaRPr>
            </a:p>
          </p:txBody>
        </p:sp>
        <p:graphicFrame>
          <p:nvGraphicFramePr>
            <p:cNvPr id="30737" name="Object 17"/>
            <p:cNvGraphicFramePr>
              <a:graphicFrameLocks noChangeAspect="1"/>
            </p:cNvGraphicFramePr>
            <p:nvPr/>
          </p:nvGraphicFramePr>
          <p:xfrm>
            <a:off x="2936" y="3612"/>
            <a:ext cx="920" cy="594"/>
          </p:xfrm>
          <a:graphic>
            <a:graphicData uri="http://schemas.openxmlformats.org/presentationml/2006/ole">
              <mc:AlternateContent xmlns:mc="http://schemas.openxmlformats.org/markup-compatibility/2006">
                <mc:Choice xmlns:v="urn:schemas-microsoft-com:vml" Requires="v">
                  <p:oleObj spid="_x0000_s3080" name="" r:id="rId9" imgW="609600" imgH="393700" progId="Equation.DSMT4">
                    <p:embed/>
                  </p:oleObj>
                </mc:Choice>
                <mc:Fallback>
                  <p:oleObj name="" r:id="rId9" imgW="609600" imgH="393700" progId="Equation.DSMT4">
                    <p:embed/>
                    <p:pic>
                      <p:nvPicPr>
                        <p:cNvPr id="0" name="图片 3079"/>
                        <p:cNvPicPr/>
                        <p:nvPr/>
                      </p:nvPicPr>
                      <p:blipFill>
                        <a:blip r:embed="rId10"/>
                        <a:stretch>
                          <a:fillRect/>
                        </a:stretch>
                      </p:blipFill>
                      <p:spPr>
                        <a:xfrm>
                          <a:off x="2936" y="3612"/>
                          <a:ext cx="920" cy="594"/>
                        </a:xfrm>
                        <a:prstGeom prst="rect">
                          <a:avLst/>
                        </a:prstGeom>
                        <a:noFill/>
                        <a:ln w="38100">
                          <a:noFill/>
                          <a:miter/>
                        </a:ln>
                      </p:spPr>
                    </p:pic>
                  </p:oleObj>
                </mc:Fallback>
              </mc:AlternateContent>
            </a:graphicData>
          </a:graphic>
        </p:graphicFrame>
      </p:grpSp>
      <p:sp>
        <p:nvSpPr>
          <p:cNvPr id="30738" name="Rectangle 2"/>
          <p:cNvSpPr>
            <a:spLocks noGrp="1" noRot="1"/>
          </p:cNvSpPr>
          <p:nvPr>
            <p:ph type="title"/>
          </p:nvPr>
        </p:nvSpPr>
        <p:spPr>
          <a:xfrm>
            <a:off x="250825" y="247650"/>
            <a:ext cx="8540750" cy="1143000"/>
          </a:xfrm>
          <a:ln/>
        </p:spPr>
        <p:txBody>
          <a:bodyPr vert="horz" wrap="square" lIns="91440" tIns="45720" rIns="91440" bIns="45720" anchor="ctr" anchorCtr="0"/>
          <a:p>
            <a:pPr eaLnBrk="1" hangingPunct="1"/>
            <a:r>
              <a:rPr lang="en-US" altLang="zh-CN" dirty="0"/>
              <a:t>6.4 </a:t>
            </a:r>
            <a:r>
              <a:rPr lang="zh-CN" altLang="en-US" dirty="0"/>
              <a:t>电阻值公式推导</a:t>
            </a:r>
            <a:endParaRPr lang="zh-CN" altLang="en-US" dirty="0"/>
          </a:p>
        </p:txBody>
      </p:sp>
      <p:sp>
        <p:nvSpPr>
          <p:cNvPr id="23"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每</a:t>
            </a: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方欧姆</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additive="base">
                                        <p:cTn id="7" dur="500" fill="hold"/>
                                        <p:tgtEl>
                                          <p:spTgt spid="12293"/>
                                        </p:tgtEl>
                                        <p:attrNameLst>
                                          <p:attrName>ppt_x</p:attrName>
                                        </p:attrNameLst>
                                      </p:cBhvr>
                                      <p:tavLst>
                                        <p:tav tm="0">
                                          <p:val>
                                            <p:strVal val="#ppt_x"/>
                                          </p:val>
                                        </p:tav>
                                        <p:tav tm="100000">
                                          <p:val>
                                            <p:strVal val="#ppt_x"/>
                                          </p:val>
                                        </p:tav>
                                      </p:tavLst>
                                    </p:anim>
                                    <p:anim calcmode="lin" valueType="num">
                                      <p:cBhvr additive="base">
                                        <p:cTn id="8" dur="500" fill="hold"/>
                                        <p:tgtEl>
                                          <p:spTgt spid="122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6"/>
                                        </p:tgtEl>
                                        <p:attrNameLst>
                                          <p:attrName>style.visibility</p:attrName>
                                        </p:attrNameLst>
                                      </p:cBhvr>
                                      <p:to>
                                        <p:strVal val="visible"/>
                                      </p:to>
                                    </p:set>
                                    <p:anim calcmode="lin" valueType="num">
                                      <p:cBhvr additive="base">
                                        <p:cTn id="13" dur="500" fill="hold"/>
                                        <p:tgtEl>
                                          <p:spTgt spid="12296"/>
                                        </p:tgtEl>
                                        <p:attrNameLst>
                                          <p:attrName>ppt_x</p:attrName>
                                        </p:attrNameLst>
                                      </p:cBhvr>
                                      <p:tavLst>
                                        <p:tav tm="0">
                                          <p:val>
                                            <p:strVal val="#ppt_x"/>
                                          </p:val>
                                        </p:tav>
                                        <p:tav tm="100000">
                                          <p:val>
                                            <p:strVal val="#ppt_x"/>
                                          </p:val>
                                        </p:tav>
                                      </p:tavLst>
                                    </p:anim>
                                    <p:anim calcmode="lin" valueType="num">
                                      <p:cBhvr additive="base">
                                        <p:cTn id="14"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9"/>
                                        </p:tgtEl>
                                        <p:attrNameLst>
                                          <p:attrName>style.visibility</p:attrName>
                                        </p:attrNameLst>
                                      </p:cBhvr>
                                      <p:to>
                                        <p:strVal val="visible"/>
                                      </p:to>
                                    </p:set>
                                    <p:anim calcmode="lin" valueType="num">
                                      <p:cBhvr additive="base">
                                        <p:cTn id="19" dur="500" fill="hold"/>
                                        <p:tgtEl>
                                          <p:spTgt spid="12299"/>
                                        </p:tgtEl>
                                        <p:attrNameLst>
                                          <p:attrName>ppt_x</p:attrName>
                                        </p:attrNameLst>
                                      </p:cBhvr>
                                      <p:tavLst>
                                        <p:tav tm="0">
                                          <p:val>
                                            <p:strVal val="#ppt_x"/>
                                          </p:val>
                                        </p:tav>
                                        <p:tav tm="100000">
                                          <p:val>
                                            <p:strVal val="#ppt_x"/>
                                          </p:val>
                                        </p:tav>
                                      </p:tavLst>
                                    </p:anim>
                                    <p:anim calcmode="lin" valueType="num">
                                      <p:cBhvr additive="base">
                                        <p:cTn id="20" dur="500" fill="hold"/>
                                        <p:tgtEl>
                                          <p:spTgt spid="1229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2302"/>
                                        </p:tgtEl>
                                        <p:attrNameLst>
                                          <p:attrName>style.visibility</p:attrName>
                                        </p:attrNameLst>
                                      </p:cBhvr>
                                      <p:to>
                                        <p:strVal val="visible"/>
                                      </p:to>
                                    </p:set>
                                    <p:animEffect transition="in" filter="box(in)">
                                      <p:cBhvr>
                                        <p:cTn id="25" dur="1000"/>
                                        <p:tgtEl>
                                          <p:spTgt spid="1230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2303"/>
                                        </p:tgtEl>
                                        <p:attrNameLst>
                                          <p:attrName>style.visibility</p:attrName>
                                        </p:attrNameLst>
                                      </p:cBhvr>
                                      <p:to>
                                        <p:strVal val="visible"/>
                                      </p:to>
                                    </p:set>
                                    <p:animEffect transition="in" filter="checkerboard(across)">
                                      <p:cBhvr>
                                        <p:cTn id="30" dur="2000"/>
                                        <p:tgtEl>
                                          <p:spTgt spid="1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1746"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grpSp>
        <p:nvGrpSpPr>
          <p:cNvPr id="31747" name="Group 5"/>
          <p:cNvGrpSpPr/>
          <p:nvPr/>
        </p:nvGrpSpPr>
        <p:grpSpPr>
          <a:xfrm>
            <a:off x="4851400" y="1854200"/>
            <a:ext cx="3946525" cy="3581400"/>
            <a:chOff x="3056" y="1168"/>
            <a:chExt cx="2486" cy="2256"/>
          </a:xfrm>
        </p:grpSpPr>
        <p:sp>
          <p:nvSpPr>
            <p:cNvPr id="31748" name="Text Box 6"/>
            <p:cNvSpPr txBox="1"/>
            <p:nvPr/>
          </p:nvSpPr>
          <p:spPr>
            <a:xfrm>
              <a:off x="3056" y="1168"/>
              <a:ext cx="2088" cy="327"/>
            </a:xfrm>
            <a:prstGeom prst="rect">
              <a:avLst/>
            </a:prstGeom>
            <a:noFill/>
            <a:ln w="9525">
              <a:noFill/>
            </a:ln>
          </p:spPr>
          <p:txBody>
            <a:bodyPr anchor="t" anchorCtr="0">
              <a:spAutoFit/>
            </a:bodyPr>
            <a:p>
              <a:pPr>
                <a:spcBef>
                  <a:spcPct val="50000"/>
                </a:spcBef>
                <a:buClrTx/>
                <a:buFontTx/>
                <a:buChar char="•"/>
              </a:pPr>
              <a:r>
                <a:rPr lang="zh-CN" altLang="en-US" sz="2800" dirty="0">
                  <a:solidFill>
                    <a:srgbClr val="0000FF"/>
                  </a:solidFill>
                  <a:latin typeface="楷体_GB2312" pitchFamily="49" charset="-122"/>
                  <a:ea typeface="楷体_GB2312" pitchFamily="49" charset="-122"/>
                </a:rPr>
                <a:t>电阻公式：</a:t>
              </a:r>
              <a:endParaRPr lang="zh-CN" altLang="en-US" sz="2800" dirty="0">
                <a:solidFill>
                  <a:srgbClr val="0000FF"/>
                </a:solidFill>
                <a:latin typeface="楷体_GB2312" pitchFamily="49" charset="-122"/>
                <a:ea typeface="楷体_GB2312" pitchFamily="49" charset="-122"/>
              </a:endParaRPr>
            </a:p>
          </p:txBody>
        </p:sp>
        <p:graphicFrame>
          <p:nvGraphicFramePr>
            <p:cNvPr id="31749" name="Object 7"/>
            <p:cNvGraphicFramePr>
              <a:graphicFrameLocks noChangeAspect="1"/>
            </p:cNvGraphicFramePr>
            <p:nvPr/>
          </p:nvGraphicFramePr>
          <p:xfrm>
            <a:off x="3080" y="1672"/>
            <a:ext cx="2462" cy="1752"/>
          </p:xfrm>
          <a:graphic>
            <a:graphicData uri="http://schemas.openxmlformats.org/presentationml/2006/ole">
              <mc:AlternateContent xmlns:mc="http://schemas.openxmlformats.org/markup-compatibility/2006">
                <mc:Choice xmlns:v="urn:schemas-microsoft-com:vml" Requires="v">
                  <p:oleObj spid="_x0000_s3081" name="" r:id="rId1" imgW="1981200" imgH="1409700" progId="Equation.DSMT4">
                    <p:embed/>
                  </p:oleObj>
                </mc:Choice>
                <mc:Fallback>
                  <p:oleObj name="" r:id="rId1" imgW="1981200" imgH="1409700" progId="Equation.DSMT4">
                    <p:embed/>
                    <p:pic>
                      <p:nvPicPr>
                        <p:cNvPr id="0" name="图片 3080"/>
                        <p:cNvPicPr/>
                        <p:nvPr/>
                      </p:nvPicPr>
                      <p:blipFill>
                        <a:blip r:embed="rId2"/>
                        <a:stretch>
                          <a:fillRect/>
                        </a:stretch>
                      </p:blipFill>
                      <p:spPr>
                        <a:xfrm>
                          <a:off x="3080" y="1672"/>
                          <a:ext cx="2462" cy="1752"/>
                        </a:xfrm>
                        <a:prstGeom prst="rect">
                          <a:avLst/>
                        </a:prstGeom>
                        <a:noFill/>
                        <a:ln w="38100">
                          <a:noFill/>
                          <a:miter/>
                        </a:ln>
                      </p:spPr>
                    </p:pic>
                  </p:oleObj>
                </mc:Fallback>
              </mc:AlternateContent>
            </a:graphicData>
          </a:graphic>
        </p:graphicFrame>
      </p:grpSp>
      <p:pic>
        <p:nvPicPr>
          <p:cNvPr id="31750" name="Picture 10"/>
          <p:cNvPicPr>
            <a:picLocks noGrp="1" noRot="1" noChangeAspect="1"/>
          </p:cNvPicPr>
          <p:nvPr>
            <p:ph sz="quarter" idx="1"/>
          </p:nvPr>
        </p:nvPicPr>
        <p:blipFill>
          <a:blip r:embed="rId3"/>
          <a:stretch>
            <a:fillRect/>
          </a:stretch>
        </p:blipFill>
        <p:spPr>
          <a:xfrm>
            <a:off x="179388" y="1989138"/>
            <a:ext cx="4121150" cy="2214562"/>
          </a:xfrm>
          <a:ln/>
        </p:spPr>
      </p:pic>
      <p:sp>
        <p:nvSpPr>
          <p:cNvPr id="31751" name="Rectangle 2"/>
          <p:cNvSpPr>
            <a:spLocks noGrp="1" noRot="1"/>
          </p:cNvSpPr>
          <p:nvPr>
            <p:ph type="title"/>
          </p:nvPr>
        </p:nvSpPr>
        <p:spPr>
          <a:xfrm>
            <a:off x="250825" y="247650"/>
            <a:ext cx="8540750" cy="1143000"/>
          </a:xfrm>
          <a:ln/>
        </p:spPr>
        <p:txBody>
          <a:bodyPr vert="horz" wrap="square" lIns="91440" tIns="45720" rIns="91440" bIns="45720" anchor="ctr" anchorCtr="0"/>
          <a:p>
            <a:pPr eaLnBrk="1" hangingPunct="1"/>
            <a:r>
              <a:rPr lang="en-US" altLang="zh-CN" dirty="0"/>
              <a:t>6.4 </a:t>
            </a:r>
            <a:r>
              <a:rPr lang="zh-CN" altLang="en-US" dirty="0"/>
              <a:t>电阻值公式推导</a:t>
            </a:r>
            <a:endParaRPr lang="zh-CN" altLang="en-US" dirty="0"/>
          </a:p>
        </p:txBody>
      </p:sp>
      <p:sp>
        <p:nvSpPr>
          <p:cNvPr id="12"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最</a:t>
            </a: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简单形式的电阻公式</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页脚占位符 7"/>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2770" name="灯片编号占位符 8"/>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2771" name="Rectangle 2"/>
          <p:cNvSpPr>
            <a:spLocks noGrp="1" noRot="1"/>
          </p:cNvSpPr>
          <p:nvPr>
            <p:ph type="title" sz="quarter"/>
          </p:nvPr>
        </p:nvSpPr>
        <p:spPr>
          <a:ln/>
        </p:spPr>
        <p:txBody>
          <a:bodyPr vert="horz" wrap="square" lIns="91440" tIns="45720" rIns="91440" bIns="45720" anchor="ctr" anchorCtr="0"/>
          <a:p>
            <a:pPr eaLnBrk="1" hangingPunct="1"/>
            <a:endParaRPr lang="zh-CN" altLang="en-US" dirty="0"/>
          </a:p>
        </p:txBody>
      </p:sp>
      <p:pic>
        <p:nvPicPr>
          <p:cNvPr id="32772" name="Picture 3" descr="照片xxx1 563"/>
          <p:cNvPicPr>
            <a:picLocks noGrp="1" noRot="1" noChangeAspect="1"/>
          </p:cNvPicPr>
          <p:nvPr>
            <p:ph sz="quarter" idx="1"/>
          </p:nvPr>
        </p:nvPicPr>
        <p:blipFill>
          <a:blip r:embed="rId1"/>
          <a:srcRect l="10901" t="16982" r="29350" b="65607"/>
          <a:stretch>
            <a:fillRect/>
          </a:stretch>
        </p:blipFill>
        <p:spPr>
          <a:xfrm>
            <a:off x="395288" y="1844675"/>
            <a:ext cx="4170362" cy="1620838"/>
          </a:xfrm>
          <a:ln/>
        </p:spPr>
      </p:pic>
      <p:sp>
        <p:nvSpPr>
          <p:cNvPr id="32773" name="Rectangle 13"/>
          <p:cNvSpPr>
            <a:spLocks noGrp="1" noRot="1"/>
          </p:cNvSpPr>
          <p:nvPr>
            <p:ph sz="quarter" idx="2"/>
          </p:nvPr>
        </p:nvSpPr>
        <p:spPr>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400" dirty="0"/>
              <a:t>如前所述，正方形电阻值应该保持常量。但实际上，当通过金属接触点去测量小尺寸电阻，其阻值高于预计值。</a:t>
            </a:r>
            <a:endParaRPr lang="zh-CN" altLang="en-US" sz="2400" dirty="0"/>
          </a:p>
        </p:txBody>
      </p:sp>
      <p:pic>
        <p:nvPicPr>
          <p:cNvPr id="32774" name="Picture 15"/>
          <p:cNvPicPr>
            <a:picLocks noGrp="1" noRot="1" noChangeAspect="1"/>
          </p:cNvPicPr>
          <p:nvPr>
            <p:ph sz="quarter" idx="3"/>
          </p:nvPr>
        </p:nvPicPr>
        <p:blipFill>
          <a:blip r:embed="rId2"/>
          <a:stretch>
            <a:fillRect/>
          </a:stretch>
        </p:blipFill>
        <p:spPr>
          <a:xfrm>
            <a:off x="539750" y="3500438"/>
            <a:ext cx="3816350" cy="2403475"/>
          </a:xfrm>
          <a:ln/>
        </p:spPr>
      </p:pic>
      <p:sp>
        <p:nvSpPr>
          <p:cNvPr id="32775"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1"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379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3795" name="Rectangle 3"/>
          <p:cNvSpPr>
            <a:spLocks noGrp="1" noRot="1"/>
          </p:cNvSpPr>
          <p:nvPr>
            <p:ph idx="1"/>
          </p:nvPr>
        </p:nvSpPr>
        <p:spPr>
          <a:xfrm>
            <a:off x="323850" y="1773238"/>
            <a:ext cx="8540750" cy="3886200"/>
          </a:xfrm>
          <a:ln/>
        </p:spPr>
        <p:txBody>
          <a:bodyPr vert="horz" wrap="square" lIns="91440" tIns="45720" rIns="91440" bIns="45720" anchor="t" anchorCtr="0"/>
          <a:p>
            <a:pPr eaLnBrk="1" hangingPunct="1"/>
            <a:r>
              <a:rPr lang="zh-CN" altLang="en-US" dirty="0"/>
              <a:t>考虑到接触电阻后，电阻值表示形式。</a:t>
            </a:r>
            <a:r>
              <a:rPr lang="en-US" altLang="zh-CN" dirty="0"/>
              <a:t>r</a:t>
            </a:r>
            <a:r>
              <a:rPr lang="en-US" altLang="zh-CN" baseline="-25000" dirty="0"/>
              <a:t>b</a:t>
            </a:r>
            <a:r>
              <a:rPr lang="zh-CN" altLang="en-US" dirty="0"/>
              <a:t>为体区电阻，</a:t>
            </a:r>
            <a:r>
              <a:rPr lang="en-US" altLang="zh-CN" dirty="0"/>
              <a:t>r</a:t>
            </a:r>
            <a:r>
              <a:rPr lang="en-US" altLang="zh-CN" baseline="-25000" dirty="0"/>
              <a:t>c</a:t>
            </a:r>
            <a:r>
              <a:rPr lang="zh-CN" altLang="en-US" dirty="0"/>
              <a:t>为接触电阻</a:t>
            </a:r>
            <a:endParaRPr lang="zh-CN" altLang="en-US" dirty="0"/>
          </a:p>
        </p:txBody>
      </p:sp>
      <p:pic>
        <p:nvPicPr>
          <p:cNvPr id="33796" name="Picture 8"/>
          <p:cNvPicPr>
            <a:picLocks noChangeAspect="1"/>
          </p:cNvPicPr>
          <p:nvPr/>
        </p:nvPicPr>
        <p:blipFill>
          <a:blip r:embed="rId1"/>
          <a:stretch>
            <a:fillRect/>
          </a:stretch>
        </p:blipFill>
        <p:spPr>
          <a:xfrm>
            <a:off x="1692275" y="2924175"/>
            <a:ext cx="5643563" cy="2957513"/>
          </a:xfrm>
          <a:prstGeom prst="rect">
            <a:avLst/>
          </a:prstGeom>
          <a:noFill/>
          <a:ln w="9525">
            <a:noFill/>
          </a:ln>
        </p:spPr>
      </p:pic>
      <p:sp>
        <p:nvSpPr>
          <p:cNvPr id="33797" name="标题 1"/>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3798"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0"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4818"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4819" name="Rectangle 3"/>
          <p:cNvSpPr>
            <a:spLocks noGrp="1" noRot="1"/>
          </p:cNvSpPr>
          <p:nvPr>
            <p:ph type="body" idx="4294967295"/>
          </p:nvPr>
        </p:nvSpPr>
        <p:spPr>
          <a:xfrm>
            <a:off x="1079500" y="1676400"/>
            <a:ext cx="8064500" cy="1155700"/>
          </a:xfrm>
          <a:ln/>
        </p:spPr>
        <p:txBody>
          <a:bodyPr vert="horz" wrap="square" lIns="91440" tIns="45720" rIns="91440" bIns="45720" anchor="t" anchorCtr="0"/>
          <a:p>
            <a:pPr eaLnBrk="1" hangingPunct="1"/>
            <a:r>
              <a:rPr lang="zh-CN" altLang="en-US" dirty="0"/>
              <a:t>方块对于计算接触电阻不合适</a:t>
            </a:r>
            <a:endParaRPr lang="zh-CN" altLang="en-US" sz="3600" dirty="0"/>
          </a:p>
        </p:txBody>
      </p:sp>
      <p:sp>
        <p:nvSpPr>
          <p:cNvPr id="16388" name="Text Box 4"/>
          <p:cNvSpPr txBox="1"/>
          <p:nvPr/>
        </p:nvSpPr>
        <p:spPr>
          <a:xfrm>
            <a:off x="900113" y="2276475"/>
            <a:ext cx="7518400" cy="519113"/>
          </a:xfrm>
          <a:prstGeom prst="rect">
            <a:avLst/>
          </a:prstGeom>
          <a:noFill/>
          <a:ln w="9525">
            <a:noFill/>
          </a:ln>
        </p:spPr>
        <p:txBody>
          <a:bodyPr anchor="t" anchorCtr="0">
            <a:spAutoFit/>
          </a:bodyPr>
          <a:p>
            <a:pPr>
              <a:spcBef>
                <a:spcPct val="50000"/>
              </a:spcBef>
              <a:buClrTx/>
              <a:buFontTx/>
              <a:buChar char="•"/>
            </a:pPr>
            <a:r>
              <a:rPr lang="en-US" altLang="zh-CN" sz="2800" dirty="0">
                <a:solidFill>
                  <a:srgbClr val="0000FF"/>
                </a:solidFill>
                <a:latin typeface="楷体_GB2312" pitchFamily="49" charset="-122"/>
                <a:ea typeface="楷体_GB2312" pitchFamily="49" charset="-122"/>
              </a:rPr>
              <a:t> </a:t>
            </a:r>
            <a:r>
              <a:rPr lang="zh-CN" altLang="en-US" sz="2800" dirty="0">
                <a:solidFill>
                  <a:srgbClr val="0000FF"/>
                </a:solidFill>
                <a:latin typeface="楷体_GB2312" pitchFamily="49" charset="-122"/>
                <a:ea typeface="楷体_GB2312" pitchFamily="49" charset="-122"/>
              </a:rPr>
              <a:t>下面的例子说明怎样测量接触电阻：</a:t>
            </a:r>
            <a:endParaRPr lang="zh-CN" altLang="en-US" sz="2800" dirty="0">
              <a:solidFill>
                <a:srgbClr val="0000FF"/>
              </a:solidFill>
              <a:latin typeface="楷体_GB2312" pitchFamily="49" charset="-122"/>
              <a:ea typeface="楷体_GB2312" pitchFamily="49" charset="-122"/>
            </a:endParaRPr>
          </a:p>
        </p:txBody>
      </p:sp>
      <p:sp>
        <p:nvSpPr>
          <p:cNvPr id="34821" name="AutoShape 8"/>
          <p:cNvSpPr/>
          <p:nvPr/>
        </p:nvSpPr>
        <p:spPr>
          <a:xfrm>
            <a:off x="4427538" y="3789363"/>
            <a:ext cx="698500" cy="419100"/>
          </a:xfrm>
          <a:prstGeom prst="rightArrow">
            <a:avLst>
              <a:gd name="adj1" fmla="val 50000"/>
              <a:gd name="adj2" fmla="val 41651"/>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sp>
        <p:nvSpPr>
          <p:cNvPr id="16393" name="Text Box 9"/>
          <p:cNvSpPr txBox="1"/>
          <p:nvPr/>
        </p:nvSpPr>
        <p:spPr>
          <a:xfrm>
            <a:off x="0" y="4868863"/>
            <a:ext cx="6375400" cy="1004887"/>
          </a:xfrm>
          <a:prstGeom prst="rect">
            <a:avLst/>
          </a:prstGeom>
          <a:noFill/>
          <a:ln w="9525">
            <a:noFill/>
          </a:ln>
        </p:spPr>
        <p:txBody>
          <a:bodyPr anchor="t" anchorCtr="0">
            <a:spAutoFit/>
          </a:bodyPr>
          <a:p>
            <a:pPr>
              <a:spcBef>
                <a:spcPct val="50000"/>
              </a:spcBef>
            </a:pPr>
            <a:r>
              <a:rPr lang="zh-CN" altLang="en-US" dirty="0">
                <a:solidFill>
                  <a:srgbClr val="FF0000"/>
                </a:solidFill>
                <a:latin typeface="楷体_GB2312" pitchFamily="49" charset="-122"/>
                <a:ea typeface="楷体_GB2312" pitchFamily="49" charset="-122"/>
              </a:rPr>
              <a:t>接触电阻与之宽度成反比</a:t>
            </a:r>
            <a:r>
              <a:rPr lang="zh-CN" altLang="en-US" dirty="0">
                <a:solidFill>
                  <a:srgbClr val="0000FF"/>
                </a:solidFill>
                <a:latin typeface="楷体_GB2312" pitchFamily="49" charset="-122"/>
                <a:ea typeface="楷体_GB2312" pitchFamily="49" charset="-122"/>
              </a:rPr>
              <a:t>，</a:t>
            </a:r>
            <a:endParaRPr lang="zh-CN" altLang="en-US" dirty="0">
              <a:solidFill>
                <a:srgbClr val="0000FF"/>
              </a:solidFill>
              <a:latin typeface="楷体_GB2312" pitchFamily="49" charset="-122"/>
              <a:ea typeface="楷体_GB2312" pitchFamily="49" charset="-122"/>
            </a:endParaRPr>
          </a:p>
          <a:p>
            <a:pPr>
              <a:spcBef>
                <a:spcPct val="50000"/>
              </a:spcBef>
            </a:pPr>
            <a:r>
              <a:rPr lang="zh-CN" altLang="en-US" dirty="0">
                <a:solidFill>
                  <a:srgbClr val="0000FF"/>
                </a:solidFill>
                <a:latin typeface="楷体_GB2312" pitchFamily="49" charset="-122"/>
                <a:ea typeface="楷体_GB2312" pitchFamily="49" charset="-122"/>
              </a:rPr>
              <a:t>利用此规则我们能得到计算电阻值的方法。</a:t>
            </a:r>
            <a:endParaRPr lang="zh-CN" altLang="en-US" dirty="0">
              <a:solidFill>
                <a:srgbClr val="0000FF"/>
              </a:solidFill>
              <a:latin typeface="楷体_GB2312" pitchFamily="49" charset="-122"/>
              <a:ea typeface="楷体_GB2312" pitchFamily="49" charset="-122"/>
            </a:endParaRPr>
          </a:p>
        </p:txBody>
      </p:sp>
      <p:pic>
        <p:nvPicPr>
          <p:cNvPr id="34823" name="Picture 11"/>
          <p:cNvPicPr>
            <a:picLocks noGrp="1" noRot="1" noChangeAspect="1"/>
          </p:cNvPicPr>
          <p:nvPr>
            <p:ph sz="half" idx="1"/>
          </p:nvPr>
        </p:nvPicPr>
        <p:blipFill>
          <a:blip r:embed="rId1"/>
          <a:stretch>
            <a:fillRect/>
          </a:stretch>
        </p:blipFill>
        <p:spPr>
          <a:xfrm>
            <a:off x="468313" y="3068638"/>
            <a:ext cx="3781425" cy="1619250"/>
          </a:xfrm>
          <a:ln/>
        </p:spPr>
      </p:pic>
      <p:pic>
        <p:nvPicPr>
          <p:cNvPr id="34824" name="Picture 13"/>
          <p:cNvPicPr>
            <a:picLocks noGrp="1" noRot="1" noChangeAspect="1"/>
          </p:cNvPicPr>
          <p:nvPr>
            <p:ph sz="half" idx="2"/>
          </p:nvPr>
        </p:nvPicPr>
        <p:blipFill>
          <a:blip r:embed="rId2"/>
          <a:stretch>
            <a:fillRect/>
          </a:stretch>
        </p:blipFill>
        <p:spPr>
          <a:xfrm>
            <a:off x="5219700" y="2852738"/>
            <a:ext cx="3486150" cy="2733675"/>
          </a:xfrm>
          <a:ln/>
        </p:spPr>
      </p:pic>
      <p:sp>
        <p:nvSpPr>
          <p:cNvPr id="34825" name="标题 1"/>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4826"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4"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blinds(horizontal)">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393"/>
                                        </p:tgtEl>
                                        <p:attrNameLst>
                                          <p:attrName>style.visibility</p:attrName>
                                        </p:attrNameLst>
                                      </p:cBhvr>
                                      <p:to>
                                        <p:strVal val="visible"/>
                                      </p:to>
                                    </p:set>
                                    <p:anim calcmode="lin" valueType="num">
                                      <p:cBhvr additive="base">
                                        <p:cTn id="12" dur="500" fill="hold"/>
                                        <p:tgtEl>
                                          <p:spTgt spid="16393"/>
                                        </p:tgtEl>
                                        <p:attrNameLst>
                                          <p:attrName>ppt_x</p:attrName>
                                        </p:attrNameLst>
                                      </p:cBhvr>
                                      <p:tavLst>
                                        <p:tav tm="0">
                                          <p:val>
                                            <p:strVal val="#ppt_x"/>
                                          </p:val>
                                        </p:tav>
                                        <p:tav tm="100000">
                                          <p:val>
                                            <p:strVal val="#ppt_x"/>
                                          </p:val>
                                        </p:tav>
                                      </p:tavLst>
                                    </p:anim>
                                    <p:anim calcmode="lin" valueType="num">
                                      <p:cBhvr additive="base">
                                        <p:cTn id="13"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5842"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5843" name="Rectangle 3"/>
          <p:cNvSpPr>
            <a:spLocks noGrp="1" noRot="1"/>
          </p:cNvSpPr>
          <p:nvPr>
            <p:ph type="body" sz="half" idx="1"/>
          </p:nvPr>
        </p:nvSpPr>
        <p:spPr>
          <a:xfrm>
            <a:off x="685800" y="1905000"/>
            <a:ext cx="8305800" cy="16383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接触电阻</a:t>
            </a:r>
            <a:endParaRPr lang="zh-CN" altLang="en-US" sz="2800" dirty="0"/>
          </a:p>
          <a:p>
            <a:pPr eaLnBrk="1" hangingPunct="1">
              <a:buClr>
                <a:schemeClr val="hlink"/>
              </a:buClr>
              <a:buSzPct val="70000"/>
              <a:buFont typeface="Wingdings" panose="05000000000000000000" pitchFamily="2" charset="2"/>
              <a:buNone/>
            </a:pPr>
            <a:r>
              <a:rPr lang="zh-CN" altLang="en-US" sz="2800" dirty="0">
                <a:solidFill>
                  <a:srgbClr val="FF0000"/>
                </a:solidFill>
              </a:rPr>
              <a:t>   “欧姆</a:t>
            </a:r>
            <a:r>
              <a:rPr lang="en-US" altLang="zh-CN" sz="2800" dirty="0">
                <a:solidFill>
                  <a:srgbClr val="FF0000"/>
                </a:solidFill>
              </a:rPr>
              <a:t>-</a:t>
            </a:r>
            <a:r>
              <a:rPr lang="zh-CN" altLang="en-US" sz="2800" dirty="0">
                <a:solidFill>
                  <a:srgbClr val="FF0000"/>
                </a:solidFill>
              </a:rPr>
              <a:t>微米”因子</a:t>
            </a:r>
            <a:r>
              <a:rPr lang="en-US" altLang="zh-CN" sz="2800" dirty="0">
                <a:solidFill>
                  <a:srgbClr val="FF0000"/>
                </a:solidFill>
              </a:rPr>
              <a:t>——</a:t>
            </a:r>
            <a:r>
              <a:rPr lang="zh-CN" altLang="en-US" sz="2800" dirty="0">
                <a:solidFill>
                  <a:srgbClr val="9B500B"/>
                </a:solidFill>
              </a:rPr>
              <a:t>表示与宽度相关的电阻值。</a:t>
            </a:r>
            <a:endParaRPr lang="zh-CN" altLang="en-US" sz="2800" dirty="0">
              <a:solidFill>
                <a:srgbClr val="9B500B"/>
              </a:solidFill>
            </a:endParaRPr>
          </a:p>
          <a:p>
            <a:pPr eaLnBrk="1" hangingPunct="1">
              <a:buClr>
                <a:schemeClr val="hlink"/>
              </a:buClr>
              <a:buSzPct val="70000"/>
              <a:buFont typeface="Wingdings" panose="05000000000000000000" pitchFamily="2" charset="2"/>
              <a:buNone/>
            </a:pPr>
            <a:r>
              <a:rPr lang="zh-CN" altLang="en-US" sz="2800" dirty="0">
                <a:solidFill>
                  <a:srgbClr val="9B500B"/>
                </a:solidFill>
              </a:rPr>
              <a:t>   </a:t>
            </a:r>
            <a:r>
              <a:rPr lang="zh-CN" altLang="en-US" sz="2800" dirty="0">
                <a:solidFill>
                  <a:schemeClr val="accent2"/>
                </a:solidFill>
              </a:rPr>
              <a:t>常用</a:t>
            </a:r>
            <a:r>
              <a:rPr lang="en-US" altLang="zh-CN" sz="2800" dirty="0">
                <a:solidFill>
                  <a:schemeClr val="accent2"/>
                </a:solidFill>
              </a:rPr>
              <a:t>Rc</a:t>
            </a:r>
            <a:r>
              <a:rPr lang="zh-CN" altLang="en-US" sz="2800" dirty="0">
                <a:solidFill>
                  <a:schemeClr val="accent2"/>
                </a:solidFill>
              </a:rPr>
              <a:t>表示接触区的欧姆</a:t>
            </a:r>
            <a:r>
              <a:rPr lang="en-US" altLang="zh-CN" sz="2800" dirty="0">
                <a:solidFill>
                  <a:schemeClr val="accent2"/>
                </a:solidFill>
              </a:rPr>
              <a:t>-</a:t>
            </a:r>
            <a:r>
              <a:rPr lang="zh-CN" altLang="en-US" sz="2800" dirty="0">
                <a:solidFill>
                  <a:schemeClr val="accent2"/>
                </a:solidFill>
              </a:rPr>
              <a:t>微米因子</a:t>
            </a:r>
            <a:endParaRPr lang="zh-CN" altLang="en-US" sz="2800" dirty="0">
              <a:solidFill>
                <a:schemeClr val="accent2"/>
              </a:solidFill>
            </a:endParaRPr>
          </a:p>
          <a:p>
            <a:pPr eaLnBrk="1" hangingPunct="1">
              <a:buClr>
                <a:schemeClr val="hlink"/>
              </a:buClr>
              <a:buSzPct val="70000"/>
              <a:buFont typeface="Wingdings" panose="05000000000000000000" pitchFamily="2" charset="2"/>
              <a:buNone/>
            </a:pPr>
            <a:endParaRPr lang="en-US" altLang="zh-CN" sz="2800" dirty="0">
              <a:solidFill>
                <a:srgbClr val="9B500B"/>
              </a:solidFill>
            </a:endParaRPr>
          </a:p>
        </p:txBody>
      </p:sp>
      <p:sp>
        <p:nvSpPr>
          <p:cNvPr id="35844" name="Text Box 4"/>
          <p:cNvSpPr txBox="1"/>
          <p:nvPr/>
        </p:nvSpPr>
        <p:spPr>
          <a:xfrm>
            <a:off x="1231900" y="3873500"/>
            <a:ext cx="6680200" cy="519113"/>
          </a:xfrm>
          <a:prstGeom prst="rect">
            <a:avLst/>
          </a:prstGeom>
          <a:noFill/>
          <a:ln w="9525">
            <a:noFill/>
          </a:ln>
        </p:spPr>
        <p:txBody>
          <a:bodyPr anchor="t" anchorCtr="0">
            <a:spAutoFit/>
          </a:bodyPr>
          <a:p>
            <a:pPr>
              <a:spcBef>
                <a:spcPct val="50000"/>
              </a:spcBef>
            </a:pPr>
            <a:endParaRPr lang="zh-CN" altLang="zh-CN" sz="2800" dirty="0">
              <a:solidFill>
                <a:srgbClr val="0000FF"/>
              </a:solidFill>
              <a:latin typeface="楷体_GB2312" pitchFamily="49" charset="-122"/>
              <a:ea typeface="楷体_GB2312" pitchFamily="49" charset="-122"/>
            </a:endParaRPr>
          </a:p>
        </p:txBody>
      </p:sp>
      <p:graphicFrame>
        <p:nvGraphicFramePr>
          <p:cNvPr id="17413" name="Object 5"/>
          <p:cNvGraphicFramePr>
            <a:graphicFrameLocks noGrp="1" noChangeAspect="1"/>
          </p:cNvGraphicFramePr>
          <p:nvPr>
            <p:ph sz="half" idx="2"/>
          </p:nvPr>
        </p:nvGraphicFramePr>
        <p:xfrm>
          <a:off x="884238" y="3592513"/>
          <a:ext cx="4660900" cy="2122487"/>
        </p:xfrm>
        <a:graphic>
          <a:graphicData uri="http://schemas.openxmlformats.org/presentationml/2006/ole">
            <mc:AlternateContent xmlns:mc="http://schemas.openxmlformats.org/markup-compatibility/2006">
              <mc:Choice xmlns:v="urn:schemas-microsoft-com:vml" Requires="v">
                <p:oleObj spid="_x0000_s3087" name="" r:id="rId1" imgW="2565400" imgH="1168400" progId="Equation.DSMT4">
                  <p:embed/>
                </p:oleObj>
              </mc:Choice>
              <mc:Fallback>
                <p:oleObj name="" r:id="rId1" imgW="2565400" imgH="1168400" progId="Equation.DSMT4">
                  <p:embed/>
                  <p:pic>
                    <p:nvPicPr>
                      <p:cNvPr id="0" name="图片 3086"/>
                      <p:cNvPicPr/>
                      <p:nvPr/>
                    </p:nvPicPr>
                    <p:blipFill>
                      <a:blip r:embed="rId2"/>
                      <a:stretch>
                        <a:fillRect/>
                      </a:stretch>
                    </p:blipFill>
                    <p:spPr>
                      <a:xfrm>
                        <a:off x="884238" y="3592513"/>
                        <a:ext cx="4660900" cy="2122487"/>
                      </a:xfrm>
                      <a:prstGeom prst="rect">
                        <a:avLst/>
                      </a:prstGeom>
                      <a:noFill/>
                      <a:ln w="38100">
                        <a:miter/>
                      </a:ln>
                    </p:spPr>
                  </p:pic>
                </p:oleObj>
              </mc:Fallback>
            </mc:AlternateContent>
          </a:graphicData>
        </a:graphic>
      </p:graphicFrame>
      <p:sp>
        <p:nvSpPr>
          <p:cNvPr id="17414" name="AutoShape 6"/>
          <p:cNvSpPr/>
          <p:nvPr/>
        </p:nvSpPr>
        <p:spPr>
          <a:xfrm>
            <a:off x="5626100" y="3416300"/>
            <a:ext cx="3149600" cy="1536700"/>
          </a:xfrm>
          <a:prstGeom prst="wedgeRoundRectCallout">
            <a:avLst>
              <a:gd name="adj1" fmla="val -55847"/>
              <a:gd name="adj2" fmla="val 59296"/>
              <a:gd name="adj3" fmla="val 16667"/>
            </a:avLst>
          </a:prstGeom>
          <a:solidFill>
            <a:schemeClr val="accent1"/>
          </a:solidFill>
          <a:ln w="9525" cap="flat" cmpd="sng">
            <a:solidFill>
              <a:schemeClr val="tx1"/>
            </a:solidFill>
            <a:prstDash val="solid"/>
            <a:miter/>
            <a:headEnd type="none" w="med" len="med"/>
            <a:tailEnd type="none" w="med" len="med"/>
          </a:ln>
        </p:spPr>
        <p:txBody>
          <a:bodyPr anchor="t" anchorCtr="0"/>
          <a:p>
            <a:pPr>
              <a:spcBef>
                <a:spcPct val="50000"/>
              </a:spcBef>
            </a:pPr>
            <a:r>
              <a:rPr lang="en-US" altLang="zh-CN"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欧姆</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微米</a:t>
            </a:r>
            <a:r>
              <a:rPr lang="zh-CN" altLang="en-US" dirty="0">
                <a:latin typeface="Times New Roman" panose="02020603050405020304" pitchFamily="18" charset="0"/>
                <a:ea typeface="楷体_GB2312" pitchFamily="49" charset="-122"/>
              </a:rPr>
              <a:t>”</a:t>
            </a:r>
            <a:r>
              <a:rPr lang="zh-CN" altLang="en-US" dirty="0">
                <a:latin typeface="楷体_GB2312" pitchFamily="49" charset="-122"/>
                <a:ea typeface="楷体_GB2312" pitchFamily="49" charset="-122"/>
              </a:rPr>
              <a:t>因子是人为设定的，类似加速度，由制造商制定的</a:t>
            </a:r>
            <a:endParaRPr lang="zh-CN" altLang="en-US" dirty="0">
              <a:latin typeface="楷体_GB2312" pitchFamily="49" charset="-122"/>
              <a:ea typeface="楷体_GB2312" pitchFamily="49" charset="-122"/>
            </a:endParaRPr>
          </a:p>
        </p:txBody>
      </p:sp>
      <p:sp>
        <p:nvSpPr>
          <p:cNvPr id="35847" name="标题 1"/>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5848"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2"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box(in)">
                                      <p:cBhvr>
                                        <p:cTn id="7" dur="500"/>
                                        <p:tgtEl>
                                          <p:spTgt spid="174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414"/>
                                        </p:tgtEl>
                                        <p:attrNameLst>
                                          <p:attrName>style.visibility</p:attrName>
                                        </p:attrNameLst>
                                      </p:cBhvr>
                                      <p:to>
                                        <p:strVal val="visible"/>
                                      </p:to>
                                    </p:set>
                                    <p:anim calcmode="lin" valueType="num">
                                      <p:cBhvr additive="base">
                                        <p:cTn id="12" dur="500" fill="hold"/>
                                        <p:tgtEl>
                                          <p:spTgt spid="17414"/>
                                        </p:tgtEl>
                                        <p:attrNameLst>
                                          <p:attrName>ppt_x</p:attrName>
                                        </p:attrNameLst>
                                      </p:cBhvr>
                                      <p:tavLst>
                                        <p:tav tm="0">
                                          <p:val>
                                            <p:strVal val="#ppt_x"/>
                                          </p:val>
                                        </p:tav>
                                        <p:tav tm="100000">
                                          <p:val>
                                            <p:strVal val="#ppt_x"/>
                                          </p:val>
                                        </p:tav>
                                      </p:tavLst>
                                    </p:anim>
                                    <p:anim calcmode="lin" valueType="num">
                                      <p:cBhvr additive="base">
                                        <p:cTn id="13" dur="500" fill="hold"/>
                                        <p:tgtEl>
                                          <p:spTgt spid="174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9218"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9219" name="Rectangle 2"/>
          <p:cNvSpPr>
            <a:spLocks noGrp="1" noRot="1"/>
          </p:cNvSpPr>
          <p:nvPr>
            <p:ph type="title"/>
          </p:nvPr>
        </p:nvSpPr>
        <p:spPr>
          <a:ln/>
        </p:spPr>
        <p:txBody>
          <a:bodyPr vert="horz" wrap="square" lIns="91440" tIns="45720" rIns="91440" bIns="45720" anchor="ctr" anchorCtr="0"/>
          <a:p>
            <a:pPr eaLnBrk="1" hangingPunct="1"/>
            <a:r>
              <a:rPr lang="zh-CN" altLang="en-US" dirty="0"/>
              <a:t>电阻概述</a:t>
            </a:r>
            <a:endParaRPr lang="zh-CN" altLang="en-US" dirty="0"/>
          </a:p>
        </p:txBody>
      </p:sp>
      <p:sp>
        <p:nvSpPr>
          <p:cNvPr id="9220" name="Rectangle 3"/>
          <p:cNvSpPr>
            <a:spLocks noGrp="1" noRot="1"/>
          </p:cNvSpPr>
          <p:nvPr>
            <p:ph sz="half" idx="1"/>
          </p:nvPr>
        </p:nvSpPr>
        <p:spPr>
          <a:xfrm>
            <a:off x="304800" y="1981200"/>
            <a:ext cx="7326313" cy="1247775"/>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400" dirty="0"/>
              <a:t>电阻值：描述材料传导电流的强弱。</a:t>
            </a:r>
            <a:endParaRPr lang="zh-CN" altLang="en-US" sz="2400" dirty="0"/>
          </a:p>
          <a:p>
            <a:pPr eaLnBrk="1" hangingPunct="1">
              <a:buClr>
                <a:schemeClr val="hlink"/>
              </a:buClr>
              <a:buSzPct val="70000"/>
              <a:buFont typeface="Wingdings" panose="05000000000000000000" pitchFamily="2" charset="2"/>
              <a:buNone/>
            </a:pPr>
            <a:r>
              <a:rPr lang="zh-CN" altLang="en-US" sz="2400" dirty="0"/>
              <a:t>     如金属、空气、皮肤</a:t>
            </a:r>
            <a:r>
              <a:rPr lang="en-US" altLang="zh-CN" sz="2400" dirty="0"/>
              <a:t>……</a:t>
            </a:r>
            <a:endParaRPr lang="en-US" altLang="zh-CN" sz="2400" dirty="0"/>
          </a:p>
          <a:p>
            <a:pPr eaLnBrk="1" hangingPunct="1">
              <a:buClr>
                <a:schemeClr val="hlink"/>
              </a:buClr>
              <a:buSzPct val="70000"/>
              <a:buFont typeface="Wingdings" panose="05000000000000000000" pitchFamily="2" charset="2"/>
              <a:buNone/>
            </a:pPr>
            <a:endParaRPr lang="en-US" altLang="zh-CN" sz="2400" dirty="0"/>
          </a:p>
          <a:p>
            <a:pPr eaLnBrk="1" hangingPunct="1">
              <a:buClr>
                <a:schemeClr val="hlink"/>
              </a:buClr>
              <a:buSzPct val="70000"/>
              <a:buFont typeface="Wingdings" panose="05000000000000000000" pitchFamily="2" charset="2"/>
              <a:buNone/>
            </a:pPr>
            <a:endParaRPr lang="en-US" altLang="zh-CN" sz="2400" dirty="0"/>
          </a:p>
        </p:txBody>
      </p:sp>
      <p:sp>
        <p:nvSpPr>
          <p:cNvPr id="8196" name="Rectangle 4"/>
          <p:cNvSpPr>
            <a:spLocks noGrp="1" noRot="1"/>
          </p:cNvSpPr>
          <p:nvPr>
            <p:ph sz="half" idx="2"/>
          </p:nvPr>
        </p:nvSpPr>
        <p:spPr>
          <a:xfrm>
            <a:off x="333375" y="3076575"/>
            <a:ext cx="5205413" cy="2214563"/>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400" dirty="0"/>
              <a:t>集成电路中制作电阻元件的材料：</a:t>
            </a:r>
            <a:endParaRPr lang="zh-CN" altLang="en-US" sz="2400" dirty="0"/>
          </a:p>
          <a:p>
            <a:pPr lvl="1" eaLnBrk="1" hangingPunct="1">
              <a:buClr>
                <a:schemeClr val="accent2"/>
              </a:buClr>
              <a:buSzPct val="85000"/>
              <a:buFont typeface="Wingdings" panose="05000000000000000000" pitchFamily="2" charset="2"/>
            </a:pPr>
            <a:r>
              <a:rPr lang="zh-CN" altLang="en-US" sz="2400" dirty="0"/>
              <a:t>多晶硅 </a:t>
            </a:r>
            <a:endParaRPr lang="zh-CN" altLang="en-US" sz="2400" dirty="0"/>
          </a:p>
          <a:p>
            <a:pPr lvl="1" eaLnBrk="1" hangingPunct="1">
              <a:buClr>
                <a:schemeClr val="accent2"/>
              </a:buClr>
              <a:buSzPct val="85000"/>
              <a:buFont typeface="Wingdings" panose="05000000000000000000" pitchFamily="2" charset="2"/>
            </a:pPr>
            <a:r>
              <a:rPr lang="zh-CN" altLang="en-US" sz="2400" dirty="0"/>
              <a:t>扩散层</a:t>
            </a:r>
            <a:endParaRPr lang="zh-CN" altLang="en-US" sz="2400" dirty="0"/>
          </a:p>
          <a:p>
            <a:pPr lvl="1" eaLnBrk="1" hangingPunct="1">
              <a:buClr>
                <a:schemeClr val="accent2"/>
              </a:buClr>
              <a:buSzPct val="85000"/>
              <a:buFont typeface="Wingdings" panose="05000000000000000000" pitchFamily="2" charset="2"/>
            </a:pPr>
            <a:r>
              <a:rPr lang="zh-CN" altLang="en-US" sz="2400" dirty="0"/>
              <a:t>阱</a:t>
            </a:r>
            <a:endParaRPr lang="zh-CN" altLang="en-US" sz="2400" dirty="0"/>
          </a:p>
          <a:p>
            <a:pPr lvl="1" eaLnBrk="1" hangingPunct="1">
              <a:buClr>
                <a:schemeClr val="accent2"/>
              </a:buClr>
              <a:buSzPct val="85000"/>
              <a:buFont typeface="Wingdings" panose="05000000000000000000" pitchFamily="2" charset="2"/>
            </a:pPr>
            <a:r>
              <a:rPr lang="zh-CN" altLang="en-US" sz="2400" dirty="0"/>
              <a:t>金属</a:t>
            </a:r>
            <a:endParaRPr lang="zh-CN" altLang="en-US" sz="2400" dirty="0"/>
          </a:p>
          <a:p>
            <a:pPr eaLnBrk="1" hangingPunct="1">
              <a:buClr>
                <a:schemeClr val="hlink"/>
              </a:buClr>
              <a:buSzPct val="70000"/>
              <a:buFont typeface="Wingdings" panose="05000000000000000000" pitchFamily="2" charset="2"/>
              <a:buNone/>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6">
                                            <p:txEl>
                                              <p:charRg st="16" end="21"/>
                                            </p:txEl>
                                          </p:spTgt>
                                        </p:tgtEl>
                                        <p:attrNameLst>
                                          <p:attrName>style.visibility</p:attrName>
                                        </p:attrNameLst>
                                      </p:cBhvr>
                                      <p:to>
                                        <p:strVal val="visible"/>
                                      </p:to>
                                    </p:set>
                                    <p:animEffect transition="in" filter="blinds(horizontal)">
                                      <p:cBhvr>
                                        <p:cTn id="7" dur="500"/>
                                        <p:tgtEl>
                                          <p:spTgt spid="8196">
                                            <p:txEl>
                                              <p:charRg st="16"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6">
                                            <p:txEl>
                                              <p:charRg st="21" end="25"/>
                                            </p:txEl>
                                          </p:spTgt>
                                        </p:tgtEl>
                                        <p:attrNameLst>
                                          <p:attrName>style.visibility</p:attrName>
                                        </p:attrNameLst>
                                      </p:cBhvr>
                                      <p:to>
                                        <p:strVal val="visible"/>
                                      </p:to>
                                    </p:set>
                                    <p:animEffect transition="in" filter="blinds(horizontal)">
                                      <p:cBhvr>
                                        <p:cTn id="12" dur="500"/>
                                        <p:tgtEl>
                                          <p:spTgt spid="8196">
                                            <p:txEl>
                                              <p:charRg st="21" end="2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6">
                                            <p:txEl>
                                              <p:charRg st="25" end="27"/>
                                            </p:txEl>
                                          </p:spTgt>
                                        </p:tgtEl>
                                        <p:attrNameLst>
                                          <p:attrName>style.visibility</p:attrName>
                                        </p:attrNameLst>
                                      </p:cBhvr>
                                      <p:to>
                                        <p:strVal val="visible"/>
                                      </p:to>
                                    </p:set>
                                    <p:animEffect transition="in" filter="blinds(horizontal)">
                                      <p:cBhvr>
                                        <p:cTn id="17" dur="500"/>
                                        <p:tgtEl>
                                          <p:spTgt spid="8196">
                                            <p:txEl>
                                              <p:charRg st="25" end="2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6">
                                            <p:txEl>
                                              <p:charRg st="27" end="30"/>
                                            </p:txEl>
                                          </p:spTgt>
                                        </p:tgtEl>
                                        <p:attrNameLst>
                                          <p:attrName>style.visibility</p:attrName>
                                        </p:attrNameLst>
                                      </p:cBhvr>
                                      <p:to>
                                        <p:strVal val="visible"/>
                                      </p:to>
                                    </p:set>
                                    <p:animEffect transition="in" filter="blinds(horizontal)">
                                      <p:cBhvr>
                                        <p:cTn id="22" dur="500"/>
                                        <p:tgtEl>
                                          <p:spTgt spid="8196">
                                            <p:txEl>
                                              <p:charRg st="27" end="3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6866"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6867" name="Rectangle 3"/>
          <p:cNvSpPr>
            <a:spLocks noGrp="1" noRot="1"/>
          </p:cNvSpPr>
          <p:nvPr>
            <p:ph type="body" sz="half" idx="1"/>
          </p:nvPr>
        </p:nvSpPr>
        <p:spPr>
          <a:xfrm>
            <a:off x="304800" y="1981200"/>
            <a:ext cx="8499475" cy="1447800"/>
          </a:xfrm>
          <a:ln/>
        </p:spPr>
        <p:txBody>
          <a:bodyPr vert="horz" wrap="square" lIns="91440" tIns="45720" rIns="91440" bIns="45720" anchor="t" anchorCtr="0"/>
          <a:p>
            <a:pPr eaLnBrk="1" hangingPunct="1">
              <a:buClr>
                <a:schemeClr val="hlink"/>
              </a:buClr>
              <a:buSzPct val="70000"/>
              <a:buFont typeface="Wingdings" panose="05000000000000000000" pitchFamily="2" charset="2"/>
              <a:buNone/>
            </a:pPr>
            <a:r>
              <a:rPr lang="zh-CN" altLang="en-US" dirty="0"/>
              <a:t>引入欧姆</a:t>
            </a:r>
            <a:r>
              <a:rPr lang="en-US" altLang="zh-CN" dirty="0"/>
              <a:t>-</a:t>
            </a:r>
            <a:r>
              <a:rPr lang="zh-CN" altLang="en-US" dirty="0"/>
              <a:t>微米因子</a:t>
            </a:r>
            <a:r>
              <a:rPr lang="en-US" altLang="zh-CN" dirty="0"/>
              <a:t>Rc</a:t>
            </a:r>
            <a:r>
              <a:rPr lang="zh-CN" altLang="en-US" dirty="0"/>
              <a:t>定义接触电阻后，</a:t>
            </a:r>
            <a:endParaRPr lang="zh-CN" altLang="en-US" dirty="0"/>
          </a:p>
          <a:p>
            <a:pPr eaLnBrk="1" hangingPunct="1">
              <a:buClr>
                <a:schemeClr val="hlink"/>
              </a:buClr>
              <a:buSzPct val="70000"/>
              <a:buFont typeface="Wingdings" panose="05000000000000000000" pitchFamily="2" charset="2"/>
              <a:buNone/>
            </a:pPr>
            <a:r>
              <a:rPr lang="zh-CN" altLang="en-US" dirty="0"/>
              <a:t>总的电阻公式为：</a:t>
            </a:r>
            <a:endParaRPr lang="zh-CN" altLang="en-US" dirty="0"/>
          </a:p>
          <a:p>
            <a:pPr eaLnBrk="1" hangingPunct="1">
              <a:buClr>
                <a:schemeClr val="hlink"/>
              </a:buClr>
              <a:buSzPct val="70000"/>
              <a:buFont typeface="Wingdings" panose="05000000000000000000" pitchFamily="2" charset="2"/>
              <a:buNone/>
            </a:pPr>
            <a:endParaRPr lang="en-US" altLang="zh-CN" sz="2800" dirty="0"/>
          </a:p>
        </p:txBody>
      </p:sp>
      <p:graphicFrame>
        <p:nvGraphicFramePr>
          <p:cNvPr id="36868" name="Object 4"/>
          <p:cNvGraphicFramePr>
            <a:graphicFrameLocks noGrp="1" noChangeAspect="1"/>
          </p:cNvGraphicFramePr>
          <p:nvPr>
            <p:ph sz="half" idx="2"/>
          </p:nvPr>
        </p:nvGraphicFramePr>
        <p:xfrm>
          <a:off x="760413" y="3357563"/>
          <a:ext cx="3602037" cy="1189037"/>
        </p:xfrm>
        <a:graphic>
          <a:graphicData uri="http://schemas.openxmlformats.org/presentationml/2006/ole">
            <mc:AlternateContent xmlns:mc="http://schemas.openxmlformats.org/markup-compatibility/2006">
              <mc:Choice xmlns:v="urn:schemas-microsoft-com:vml" Requires="v">
                <p:oleObj spid="_x0000_s3086" name="" r:id="rId1" imgW="1307465" imgH="431800" progId="Equation.DSMT4">
                  <p:embed/>
                </p:oleObj>
              </mc:Choice>
              <mc:Fallback>
                <p:oleObj name="" r:id="rId1" imgW="1307465" imgH="431800" progId="Equation.DSMT4">
                  <p:embed/>
                  <p:pic>
                    <p:nvPicPr>
                      <p:cNvPr id="0" name="图片 3085"/>
                      <p:cNvPicPr/>
                      <p:nvPr/>
                    </p:nvPicPr>
                    <p:blipFill>
                      <a:blip r:embed="rId2"/>
                      <a:stretch>
                        <a:fillRect/>
                      </a:stretch>
                    </p:blipFill>
                    <p:spPr>
                      <a:xfrm>
                        <a:off x="760413" y="3357563"/>
                        <a:ext cx="3602037" cy="1189037"/>
                      </a:xfrm>
                      <a:prstGeom prst="rect">
                        <a:avLst/>
                      </a:prstGeom>
                      <a:noFill/>
                      <a:ln w="38100">
                        <a:miter/>
                      </a:ln>
                    </p:spPr>
                  </p:pic>
                </p:oleObj>
              </mc:Fallback>
            </mc:AlternateContent>
          </a:graphicData>
        </a:graphic>
      </p:graphicFrame>
      <p:sp>
        <p:nvSpPr>
          <p:cNvPr id="18437" name="Text Box 5"/>
          <p:cNvSpPr txBox="1"/>
          <p:nvPr/>
        </p:nvSpPr>
        <p:spPr>
          <a:xfrm>
            <a:off x="611188" y="4508500"/>
            <a:ext cx="4572000" cy="1373188"/>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注意：接触区的宽度并不一定和体区宽度相等，它取决于工艺的设计规则。</a:t>
            </a:r>
            <a:endParaRPr lang="zh-CN" altLang="en-US" sz="2800" dirty="0">
              <a:solidFill>
                <a:srgbClr val="0000FF"/>
              </a:solidFill>
              <a:latin typeface="楷体_GB2312" pitchFamily="49" charset="-122"/>
              <a:ea typeface="楷体_GB2312" pitchFamily="49" charset="-122"/>
            </a:endParaRPr>
          </a:p>
        </p:txBody>
      </p:sp>
      <p:sp>
        <p:nvSpPr>
          <p:cNvPr id="36870" name="标题 1"/>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6871"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1"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7"/>
                                        </p:tgtEl>
                                        <p:attrNameLst>
                                          <p:attrName>style.visibility</p:attrName>
                                        </p:attrNameLst>
                                      </p:cBhvr>
                                      <p:to>
                                        <p:strVal val="visible"/>
                                      </p:to>
                                    </p:set>
                                    <p:anim calcmode="lin" valueType="num">
                                      <p:cBhvr additive="base">
                                        <p:cTn id="7" dur="500" fill="hold"/>
                                        <p:tgtEl>
                                          <p:spTgt spid="18437"/>
                                        </p:tgtEl>
                                        <p:attrNameLst>
                                          <p:attrName>ppt_x</p:attrName>
                                        </p:attrNameLst>
                                      </p:cBhvr>
                                      <p:tavLst>
                                        <p:tav tm="0">
                                          <p:val>
                                            <p:strVal val="#ppt_x"/>
                                          </p:val>
                                        </p:tav>
                                        <p:tav tm="100000">
                                          <p:val>
                                            <p:strVal val="#ppt_x"/>
                                          </p:val>
                                        </p:tav>
                                      </p:tavLst>
                                    </p:anim>
                                    <p:anim calcmode="lin" valueType="num">
                                      <p:cBhvr additive="base">
                                        <p:cTn id="8"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7890"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7891" name="Rectangle 2"/>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7892" name="Rectangle 3"/>
          <p:cNvSpPr>
            <a:spLocks noGrp="1" noRot="1"/>
          </p:cNvSpPr>
          <p:nvPr>
            <p:ph type="body" sz="half" idx="1"/>
          </p:nvPr>
        </p:nvSpPr>
        <p:spPr>
          <a:xfrm>
            <a:off x="250825" y="1844675"/>
            <a:ext cx="8713788"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为了得到不同的电阻值（以多晶硅电阻为例），可采用改变体材料的方法</a:t>
            </a:r>
            <a:endParaRPr lang="zh-CN" altLang="en-US" sz="2800" dirty="0"/>
          </a:p>
        </p:txBody>
      </p:sp>
      <p:sp>
        <p:nvSpPr>
          <p:cNvPr id="19460" name="Text Box 4"/>
          <p:cNvSpPr txBox="1"/>
          <p:nvPr/>
        </p:nvSpPr>
        <p:spPr>
          <a:xfrm>
            <a:off x="468313" y="2852738"/>
            <a:ext cx="4127500" cy="822325"/>
          </a:xfrm>
          <a:prstGeom prst="rect">
            <a:avLst/>
          </a:prstGeom>
          <a:noFill/>
          <a:ln w="9525">
            <a:noFill/>
          </a:ln>
        </p:spPr>
        <p:txBody>
          <a:bodyPr anchor="t" anchorCtr="0">
            <a:spAutoFit/>
          </a:bodyPr>
          <a:p>
            <a:pPr>
              <a:spcBef>
                <a:spcPct val="20000"/>
              </a:spcBef>
              <a:buSzPct val="85000"/>
            </a:pPr>
            <a:r>
              <a:rPr lang="en-US" altLang="zh-CN" dirty="0">
                <a:latin typeface="楷体_GB2312" pitchFamily="49" charset="-122"/>
                <a:ea typeface="楷体_GB2312" pitchFamily="49" charset="-122"/>
              </a:rPr>
              <a:t>A  </a:t>
            </a:r>
            <a:r>
              <a:rPr lang="zh-CN" altLang="en-US" dirty="0">
                <a:solidFill>
                  <a:srgbClr val="3333CC"/>
                </a:solidFill>
                <a:latin typeface="楷体_GB2312" pitchFamily="49" charset="-122"/>
                <a:ea typeface="楷体_GB2312" pitchFamily="49" charset="-122"/>
              </a:rPr>
              <a:t>沉积另一层具有不同电阻特性的多晶硅。</a:t>
            </a:r>
            <a:endParaRPr lang="zh-CN" altLang="en-US" dirty="0">
              <a:solidFill>
                <a:srgbClr val="3333CC"/>
              </a:solidFill>
              <a:latin typeface="楷体_GB2312" pitchFamily="49" charset="-122"/>
              <a:ea typeface="楷体_GB2312" pitchFamily="49" charset="-122"/>
            </a:endParaRPr>
          </a:p>
        </p:txBody>
      </p:sp>
      <p:sp>
        <p:nvSpPr>
          <p:cNvPr id="19461" name="Text Box 5"/>
          <p:cNvSpPr txBox="1"/>
          <p:nvPr/>
        </p:nvSpPr>
        <p:spPr>
          <a:xfrm>
            <a:off x="468313" y="3860800"/>
            <a:ext cx="3606800" cy="1552575"/>
          </a:xfrm>
          <a:prstGeom prst="rect">
            <a:avLst/>
          </a:prstGeom>
          <a:noFill/>
          <a:ln w="9525">
            <a:noFill/>
          </a:ln>
        </p:spPr>
        <p:txBody>
          <a:bodyPr anchor="t" anchorCtr="0">
            <a:spAutoFit/>
          </a:bodyPr>
          <a:p>
            <a:pPr>
              <a:spcBef>
                <a:spcPct val="50000"/>
              </a:spcBef>
            </a:pPr>
            <a:r>
              <a:rPr lang="en-US" altLang="zh-CN" dirty="0">
                <a:solidFill>
                  <a:srgbClr val="0000FF"/>
                </a:solidFill>
                <a:latin typeface="楷体_GB2312" pitchFamily="49" charset="-122"/>
                <a:ea typeface="楷体_GB2312" pitchFamily="49" charset="-122"/>
              </a:rPr>
              <a:t>B </a:t>
            </a:r>
            <a:r>
              <a:rPr lang="zh-CN" altLang="en-US" dirty="0">
                <a:solidFill>
                  <a:srgbClr val="0000FF"/>
                </a:solidFill>
                <a:latin typeface="楷体_GB2312" pitchFamily="49" charset="-122"/>
                <a:ea typeface="楷体_GB2312" pitchFamily="49" charset="-122"/>
              </a:rPr>
              <a:t>通过改变已沉积在芯片上的材料层结构。（优点：省掉额外的工艺并且不增加费用）</a:t>
            </a:r>
            <a:endParaRPr lang="zh-CN" altLang="en-US" dirty="0">
              <a:solidFill>
                <a:srgbClr val="0000FF"/>
              </a:solidFill>
              <a:latin typeface="楷体_GB2312" pitchFamily="49" charset="-122"/>
              <a:ea typeface="楷体_GB2312" pitchFamily="49" charset="-122"/>
            </a:endParaRPr>
          </a:p>
        </p:txBody>
      </p:sp>
      <p:sp>
        <p:nvSpPr>
          <p:cNvPr id="19463" name="Text Box 7"/>
          <p:cNvSpPr txBox="1"/>
          <p:nvPr/>
        </p:nvSpPr>
        <p:spPr>
          <a:xfrm>
            <a:off x="4500563" y="4005263"/>
            <a:ext cx="4127500" cy="1917700"/>
          </a:xfrm>
          <a:prstGeom prst="rect">
            <a:avLst/>
          </a:prstGeom>
          <a:noFill/>
          <a:ln w="9525">
            <a:noFill/>
          </a:ln>
        </p:spPr>
        <p:txBody>
          <a:bodyPr anchor="t" anchorCtr="0">
            <a:spAutoFit/>
          </a:bodyPr>
          <a:p>
            <a:pPr>
              <a:spcBef>
                <a:spcPct val="50000"/>
              </a:spcBef>
            </a:pPr>
            <a:r>
              <a:rPr lang="zh-CN" altLang="en-US" dirty="0">
                <a:solidFill>
                  <a:srgbClr val="0000FF"/>
                </a:solidFill>
                <a:latin typeface="楷体_GB2312" pitchFamily="49" charset="-122"/>
                <a:ea typeface="楷体_GB2312" pitchFamily="49" charset="-122"/>
              </a:rPr>
              <a:t>上图中：</a:t>
            </a:r>
            <a:endParaRPr lang="zh-CN" altLang="en-US" dirty="0">
              <a:solidFill>
                <a:srgbClr val="0000FF"/>
              </a:solidFill>
              <a:latin typeface="楷体_GB2312" pitchFamily="49" charset="-122"/>
              <a:ea typeface="楷体_GB2312" pitchFamily="49" charset="-122"/>
            </a:endParaRPr>
          </a:p>
          <a:p>
            <a:pPr>
              <a:spcBef>
                <a:spcPct val="50000"/>
              </a:spcBef>
            </a:pPr>
            <a:r>
              <a:rPr lang="zh-CN" altLang="en-US" dirty="0">
                <a:solidFill>
                  <a:srgbClr val="0000FF"/>
                </a:solidFill>
                <a:latin typeface="楷体_GB2312" pitchFamily="49" charset="-122"/>
                <a:ea typeface="楷体_GB2312" pitchFamily="49" charset="-122"/>
              </a:rPr>
              <a:t>体区：被改变的多晶硅材料</a:t>
            </a:r>
            <a:endParaRPr lang="zh-CN" altLang="en-US" dirty="0">
              <a:solidFill>
                <a:srgbClr val="0000FF"/>
              </a:solidFill>
              <a:latin typeface="楷体_GB2312" pitchFamily="49" charset="-122"/>
              <a:ea typeface="楷体_GB2312" pitchFamily="49" charset="-122"/>
            </a:endParaRPr>
          </a:p>
          <a:p>
            <a:pPr>
              <a:spcBef>
                <a:spcPct val="50000"/>
              </a:spcBef>
            </a:pPr>
            <a:r>
              <a:rPr lang="zh-CN" altLang="en-US" dirty="0">
                <a:solidFill>
                  <a:srgbClr val="0000FF"/>
                </a:solidFill>
                <a:latin typeface="楷体_GB2312" pitchFamily="49" charset="-122"/>
                <a:ea typeface="楷体_GB2312" pitchFamily="49" charset="-122"/>
              </a:rPr>
              <a:t>头区：位于体区两边的多晶硅区</a:t>
            </a:r>
            <a:endParaRPr lang="zh-CN" altLang="en-US" dirty="0">
              <a:solidFill>
                <a:srgbClr val="0000FF"/>
              </a:solidFill>
              <a:latin typeface="楷体_GB2312" pitchFamily="49" charset="-122"/>
              <a:ea typeface="楷体_GB2312" pitchFamily="49" charset="-122"/>
            </a:endParaRPr>
          </a:p>
        </p:txBody>
      </p:sp>
      <p:grpSp>
        <p:nvGrpSpPr>
          <p:cNvPr id="19467" name="Group 11"/>
          <p:cNvGrpSpPr/>
          <p:nvPr/>
        </p:nvGrpSpPr>
        <p:grpSpPr>
          <a:xfrm>
            <a:off x="4140200" y="2349500"/>
            <a:ext cx="4465638" cy="1801813"/>
            <a:chOff x="2698" y="1389"/>
            <a:chExt cx="2813" cy="1135"/>
          </a:xfrm>
        </p:grpSpPr>
        <p:pic>
          <p:nvPicPr>
            <p:cNvPr id="37897" name="Picture 9"/>
            <p:cNvPicPr>
              <a:picLocks noChangeAspect="1"/>
            </p:cNvPicPr>
            <p:nvPr/>
          </p:nvPicPr>
          <p:blipFill>
            <a:blip r:embed="rId1"/>
            <a:stretch>
              <a:fillRect/>
            </a:stretch>
          </p:blipFill>
          <p:spPr>
            <a:xfrm>
              <a:off x="3107" y="1389"/>
              <a:ext cx="2404" cy="934"/>
            </a:xfrm>
            <a:prstGeom prst="rect">
              <a:avLst/>
            </a:prstGeom>
            <a:noFill/>
            <a:ln w="9525">
              <a:noFill/>
            </a:ln>
          </p:spPr>
        </p:pic>
        <p:sp>
          <p:nvSpPr>
            <p:cNvPr id="37898" name="AutoShape 10"/>
            <p:cNvSpPr/>
            <p:nvPr/>
          </p:nvSpPr>
          <p:spPr>
            <a:xfrm rot="-2876784">
              <a:off x="2534" y="2163"/>
              <a:ext cx="521" cy="197"/>
            </a:xfrm>
            <a:prstGeom prst="notchedRightArrow">
              <a:avLst>
                <a:gd name="adj1" fmla="val 93712"/>
                <a:gd name="adj2" fmla="val 91779"/>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sp>
        <p:nvSpPr>
          <p:cNvPr id="37899"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4"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改变体材料的方法</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diamond(in)">
                                      <p:cBhvr>
                                        <p:cTn id="7" dur="2000"/>
                                        <p:tgtEl>
                                          <p:spTgt spid="1946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9461"/>
                                        </p:tgtEl>
                                        <p:attrNameLst>
                                          <p:attrName>style.visibility</p:attrName>
                                        </p:attrNameLst>
                                      </p:cBhvr>
                                      <p:to>
                                        <p:strVal val="visible"/>
                                      </p:to>
                                    </p:set>
                                    <p:animEffect transition="in" filter="diamond(in)">
                                      <p:cBhvr>
                                        <p:cTn id="12" dur="2000"/>
                                        <p:tgtEl>
                                          <p:spTgt spid="194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67"/>
                                        </p:tgtEl>
                                        <p:attrNameLst>
                                          <p:attrName>style.visibility</p:attrName>
                                        </p:attrNameLst>
                                      </p:cBhvr>
                                      <p:to>
                                        <p:strVal val="visible"/>
                                      </p:to>
                                    </p:set>
                                    <p:animEffect transition="in" filter="blinds(horizontal)">
                                      <p:cBhvr>
                                        <p:cTn id="17" dur="1000"/>
                                        <p:tgtEl>
                                          <p:spTgt spid="1946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9463"/>
                                        </p:tgtEl>
                                        <p:attrNameLst>
                                          <p:attrName>style.visibility</p:attrName>
                                        </p:attrNameLst>
                                      </p:cBhvr>
                                      <p:to>
                                        <p:strVal val="visible"/>
                                      </p:to>
                                    </p:set>
                                    <p:animEffect transition="in" filter="box(in)">
                                      <p:cBhvr>
                                        <p:cTn id="22" dur="500"/>
                                        <p:tgtEl>
                                          <p:spTgt spid="19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1" grpId="0"/>
      <p:bldP spid="1946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8914"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8915" name="Rectangle 3"/>
          <p:cNvSpPr>
            <a:spLocks noGrp="1" noRot="1"/>
          </p:cNvSpPr>
          <p:nvPr>
            <p:ph type="body" sz="half" idx="1"/>
          </p:nvPr>
        </p:nvSpPr>
        <p:spPr>
          <a:xfrm>
            <a:off x="304800" y="1981200"/>
            <a:ext cx="6029325" cy="906463"/>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总电阻公式应包括三部分：</a:t>
            </a:r>
            <a:endParaRPr lang="zh-CN" altLang="en-US" sz="2800" dirty="0"/>
          </a:p>
        </p:txBody>
      </p:sp>
      <p:graphicFrame>
        <p:nvGraphicFramePr>
          <p:cNvPr id="38916" name="Rectangle 4"/>
          <p:cNvGraphicFramePr>
            <a:graphicFrameLocks noGrp="1"/>
          </p:cNvGraphicFramePr>
          <p:nvPr>
            <p:ph sz="quarter" idx="2"/>
          </p:nvPr>
        </p:nvGraphicFramePr>
        <p:xfrm>
          <a:off x="5087938" y="1981200"/>
          <a:ext cx="3328987" cy="1871663"/>
        </p:xfrm>
        <a:graphic>
          <a:graphicData uri="http://schemas.openxmlformats.org/presentationml/2006/ole">
            <mc:AlternateContent xmlns:mc="http://schemas.openxmlformats.org/markup-compatibility/2006">
              <mc:Choice xmlns:v="urn:schemas-microsoft-com:vml" Requires="v">
                <p:oleObj spid="_x0000_s3090" name="" r:id="rId1" imgW="0" imgH="0" progId="Equation.DSMT4">
                  <p:embed/>
                </p:oleObj>
              </mc:Choice>
              <mc:Fallback>
                <p:oleObj name="" r:id="rId1" imgW="0" imgH="0" progId="Equation.DSMT4">
                  <p:embed/>
                  <p:pic>
                    <p:nvPicPr>
                      <p:cNvPr id="0" name="图片 3089"/>
                      <p:cNvPicPr/>
                      <p:nvPr/>
                    </p:nvPicPr>
                    <p:blipFill>
                      <a:blip/>
                      <a:stretch>
                        <a:fillRect/>
                      </a:stretch>
                    </p:blipFill>
                    <p:spPr>
                      <a:xfrm>
                        <a:off x="5087938" y="1981200"/>
                        <a:ext cx="3328987" cy="1871663"/>
                      </a:xfrm>
                      <a:prstGeom prst="rect">
                        <a:avLst/>
                      </a:prstGeom>
                      <a:noFill/>
                      <a:ln w="38100">
                        <a:miter/>
                      </a:ln>
                    </p:spPr>
                  </p:pic>
                </p:oleObj>
              </mc:Fallback>
            </mc:AlternateContent>
          </a:graphicData>
        </a:graphic>
      </p:graphicFrame>
      <p:graphicFrame>
        <p:nvGraphicFramePr>
          <p:cNvPr id="38917" name="Object 5"/>
          <p:cNvGraphicFramePr>
            <a:graphicFrameLocks noGrp="1" noChangeAspect="1"/>
          </p:cNvGraphicFramePr>
          <p:nvPr>
            <p:ph sz="quarter" idx="3"/>
          </p:nvPr>
        </p:nvGraphicFramePr>
        <p:xfrm>
          <a:off x="876300" y="3121025"/>
          <a:ext cx="7937500" cy="1273175"/>
        </p:xfrm>
        <a:graphic>
          <a:graphicData uri="http://schemas.openxmlformats.org/presentationml/2006/ole">
            <mc:AlternateContent xmlns:mc="http://schemas.openxmlformats.org/markup-compatibility/2006">
              <mc:Choice xmlns:v="urn:schemas-microsoft-com:vml" Requires="v">
                <p:oleObj spid="_x0000_s3089" name="" r:id="rId2" imgW="2691130" imgH="431800" progId="Equation.DSMT4">
                  <p:embed/>
                </p:oleObj>
              </mc:Choice>
              <mc:Fallback>
                <p:oleObj name="" r:id="rId2" imgW="2691130" imgH="431800" progId="Equation.DSMT4">
                  <p:embed/>
                  <p:pic>
                    <p:nvPicPr>
                      <p:cNvPr id="0" name="图片 3088"/>
                      <p:cNvPicPr/>
                      <p:nvPr/>
                    </p:nvPicPr>
                    <p:blipFill>
                      <a:blip r:embed="rId3"/>
                      <a:stretch>
                        <a:fillRect/>
                      </a:stretch>
                    </p:blipFill>
                    <p:spPr>
                      <a:xfrm>
                        <a:off x="876300" y="3121025"/>
                        <a:ext cx="7937500" cy="1273175"/>
                      </a:xfrm>
                      <a:prstGeom prst="rect">
                        <a:avLst/>
                      </a:prstGeom>
                      <a:noFill/>
                      <a:ln w="38100">
                        <a:miter/>
                      </a:ln>
                    </p:spPr>
                  </p:pic>
                </p:oleObj>
              </mc:Fallback>
            </mc:AlternateContent>
          </a:graphicData>
        </a:graphic>
      </p:graphicFrame>
      <p:sp>
        <p:nvSpPr>
          <p:cNvPr id="38918"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39938"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39939" name="Rectangle 2"/>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39940" name="Rectangle 3"/>
          <p:cNvSpPr>
            <a:spLocks noGrp="1" noRot="1"/>
          </p:cNvSpPr>
          <p:nvPr>
            <p:ph type="body" sz="half" idx="1"/>
          </p:nvPr>
        </p:nvSpPr>
        <p:spPr>
          <a:xfrm>
            <a:off x="250825" y="1844675"/>
            <a:ext cx="7424738"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实际电阻</a:t>
            </a:r>
            <a:endParaRPr lang="zh-CN" altLang="en-US" sz="2800" dirty="0"/>
          </a:p>
          <a:p>
            <a:pPr eaLnBrk="1" hangingPunct="1">
              <a:buClr>
                <a:schemeClr val="hlink"/>
              </a:buClr>
              <a:buSzPct val="70000"/>
              <a:buFont typeface="Wingdings" panose="05000000000000000000" pitchFamily="2" charset="2"/>
              <a:buNone/>
            </a:pPr>
            <a:r>
              <a:rPr lang="zh-CN" altLang="en-US" sz="2800" dirty="0"/>
              <a:t>   德耳塔项 </a:t>
            </a:r>
            <a:r>
              <a:rPr lang="en-US" altLang="zh-CN" sz="2800" dirty="0"/>
              <a:t>(</a:t>
            </a:r>
            <a:r>
              <a:rPr lang="zh-CN" altLang="en-US" sz="2800" dirty="0"/>
              <a:t>公差、误差、变化量、溢出或变化），即</a:t>
            </a:r>
            <a:endParaRPr lang="zh-CN" altLang="en-US" sz="2800" dirty="0"/>
          </a:p>
        </p:txBody>
      </p:sp>
      <p:graphicFrame>
        <p:nvGraphicFramePr>
          <p:cNvPr id="39941" name="Object 4"/>
          <p:cNvGraphicFramePr>
            <a:graphicFrameLocks noGrp="1" noChangeAspect="1"/>
          </p:cNvGraphicFramePr>
          <p:nvPr>
            <p:ph sz="quarter" idx="2"/>
          </p:nvPr>
        </p:nvGraphicFramePr>
        <p:xfrm>
          <a:off x="2195513" y="2924175"/>
          <a:ext cx="474662" cy="508000"/>
        </p:xfrm>
        <a:graphic>
          <a:graphicData uri="http://schemas.openxmlformats.org/presentationml/2006/ole">
            <mc:AlternateContent xmlns:mc="http://schemas.openxmlformats.org/markup-compatibility/2006">
              <mc:Choice xmlns:v="urn:schemas-microsoft-com:vml" Requires="v">
                <p:oleObj spid="_x0000_s3088" name="" r:id="rId1" imgW="139700" imgH="177800" progId="Equation.DSMT4">
                  <p:embed/>
                </p:oleObj>
              </mc:Choice>
              <mc:Fallback>
                <p:oleObj name="" r:id="rId1" imgW="139700" imgH="177800" progId="Equation.DSMT4">
                  <p:embed/>
                  <p:pic>
                    <p:nvPicPr>
                      <p:cNvPr id="0" name="图片 3087"/>
                      <p:cNvPicPr/>
                      <p:nvPr/>
                    </p:nvPicPr>
                    <p:blipFill>
                      <a:blip r:embed="rId2"/>
                      <a:stretch>
                        <a:fillRect/>
                      </a:stretch>
                    </p:blipFill>
                    <p:spPr>
                      <a:xfrm>
                        <a:off x="2195513" y="2924175"/>
                        <a:ext cx="474662" cy="508000"/>
                      </a:xfrm>
                      <a:prstGeom prst="rect">
                        <a:avLst/>
                      </a:prstGeom>
                      <a:noFill/>
                      <a:ln w="38100">
                        <a:miter/>
                      </a:ln>
                    </p:spPr>
                  </p:pic>
                </p:oleObj>
              </mc:Fallback>
            </mc:AlternateContent>
          </a:graphicData>
        </a:graphic>
      </p:graphicFrame>
      <p:sp>
        <p:nvSpPr>
          <p:cNvPr id="21509" name="Text Box 5"/>
          <p:cNvSpPr txBox="1"/>
          <p:nvPr/>
        </p:nvSpPr>
        <p:spPr>
          <a:xfrm>
            <a:off x="787400" y="3441700"/>
            <a:ext cx="6121400" cy="457200"/>
          </a:xfrm>
          <a:prstGeom prst="rect">
            <a:avLst/>
          </a:prstGeom>
          <a:noFill/>
          <a:ln w="9525">
            <a:noFill/>
          </a:ln>
        </p:spPr>
        <p:txBody>
          <a:bodyPr anchor="t" anchorCtr="0">
            <a:spAutoFit/>
          </a:bodyPr>
          <a:p>
            <a:pPr>
              <a:spcBef>
                <a:spcPct val="50000"/>
              </a:spcBef>
            </a:pPr>
            <a:r>
              <a:rPr lang="zh-CN" altLang="en-US" dirty="0">
                <a:latin typeface="楷体_GB2312" pitchFamily="49" charset="-122"/>
                <a:ea typeface="楷体_GB2312" pitchFamily="49" charset="-122"/>
              </a:rPr>
              <a:t>过加工或欠加工的存在导致了德耳塔项</a:t>
            </a:r>
            <a:endParaRPr lang="zh-CN" altLang="en-US" dirty="0">
              <a:latin typeface="楷体_GB2312" pitchFamily="49" charset="-122"/>
              <a:ea typeface="楷体_GB2312" pitchFamily="49" charset="-122"/>
            </a:endParaRPr>
          </a:p>
        </p:txBody>
      </p:sp>
      <p:sp>
        <p:nvSpPr>
          <p:cNvPr id="39943" name="Text Box 7"/>
          <p:cNvSpPr txBox="1"/>
          <p:nvPr/>
        </p:nvSpPr>
        <p:spPr>
          <a:xfrm>
            <a:off x="468313" y="3789363"/>
            <a:ext cx="7594600" cy="822325"/>
          </a:xfrm>
          <a:prstGeom prst="rect">
            <a:avLst/>
          </a:prstGeom>
          <a:noFill/>
          <a:ln w="9525">
            <a:noFill/>
          </a:ln>
        </p:spPr>
        <p:txBody>
          <a:bodyPr anchor="t" anchorCtr="0">
            <a:spAutoFit/>
          </a:bodyPr>
          <a:p>
            <a:pPr>
              <a:spcBef>
                <a:spcPct val="50000"/>
              </a:spcBef>
            </a:pPr>
            <a:r>
              <a:rPr lang="zh-CN" altLang="en-US" dirty="0">
                <a:solidFill>
                  <a:srgbClr val="0000FF"/>
                </a:solidFill>
                <a:latin typeface="楷体_GB2312" pitchFamily="49" charset="-122"/>
                <a:ea typeface="楷体_GB2312" pitchFamily="49" charset="-122"/>
              </a:rPr>
              <a:t>例如，假设</a:t>
            </a:r>
            <a:r>
              <a:rPr lang="en-US" altLang="zh-CN" dirty="0">
                <a:solidFill>
                  <a:srgbClr val="0000FF"/>
                </a:solidFill>
                <a:latin typeface="楷体_GB2312" pitchFamily="49" charset="-122"/>
                <a:ea typeface="楷体_GB2312" pitchFamily="49" charset="-122"/>
              </a:rPr>
              <a:t>W</a:t>
            </a:r>
            <a:r>
              <a:rPr lang="zh-CN" altLang="en-US" dirty="0">
                <a:solidFill>
                  <a:srgbClr val="0000FF"/>
                </a:solidFill>
                <a:latin typeface="楷体_GB2312" pitchFamily="49" charset="-122"/>
                <a:ea typeface="楷体_GB2312" pitchFamily="49" charset="-122"/>
              </a:rPr>
              <a:t>是</a:t>
            </a:r>
            <a:r>
              <a:rPr lang="en-US" altLang="zh-CN" dirty="0">
                <a:solidFill>
                  <a:srgbClr val="0000FF"/>
                </a:solidFill>
                <a:latin typeface="楷体_GB2312" pitchFamily="49" charset="-122"/>
                <a:ea typeface="楷体_GB2312" pitchFamily="49" charset="-122"/>
              </a:rPr>
              <a:t>4</a:t>
            </a:r>
            <a:r>
              <a:rPr lang="zh-CN" altLang="en-US" dirty="0">
                <a:solidFill>
                  <a:srgbClr val="0000FF"/>
                </a:solidFill>
                <a:latin typeface="楷体_GB2312" pitchFamily="49" charset="-122"/>
                <a:ea typeface="楷体_GB2312" pitchFamily="49" charset="-122"/>
              </a:rPr>
              <a:t>微米，而            表明实际的宽度最小是</a:t>
            </a:r>
            <a:r>
              <a:rPr lang="en-US" altLang="zh-CN" dirty="0">
                <a:solidFill>
                  <a:srgbClr val="0000FF"/>
                </a:solidFill>
                <a:latin typeface="楷体_GB2312" pitchFamily="49" charset="-122"/>
                <a:ea typeface="楷体_GB2312" pitchFamily="49" charset="-122"/>
              </a:rPr>
              <a:t>3.94</a:t>
            </a:r>
            <a:r>
              <a:rPr lang="zh-CN" altLang="en-US" dirty="0">
                <a:solidFill>
                  <a:srgbClr val="0000FF"/>
                </a:solidFill>
                <a:latin typeface="楷体_GB2312" pitchFamily="49" charset="-122"/>
                <a:ea typeface="楷体_GB2312" pitchFamily="49" charset="-122"/>
              </a:rPr>
              <a:t>微米，最大是</a:t>
            </a:r>
            <a:r>
              <a:rPr lang="en-US" altLang="zh-CN" dirty="0">
                <a:solidFill>
                  <a:srgbClr val="0000FF"/>
                </a:solidFill>
                <a:latin typeface="楷体_GB2312" pitchFamily="49" charset="-122"/>
                <a:ea typeface="楷体_GB2312" pitchFamily="49" charset="-122"/>
              </a:rPr>
              <a:t>4.06</a:t>
            </a:r>
            <a:r>
              <a:rPr lang="zh-CN" altLang="en-US" dirty="0">
                <a:solidFill>
                  <a:srgbClr val="0000FF"/>
                </a:solidFill>
                <a:latin typeface="楷体_GB2312" pitchFamily="49" charset="-122"/>
                <a:ea typeface="楷体_GB2312" pitchFamily="49" charset="-122"/>
              </a:rPr>
              <a:t>微米</a:t>
            </a:r>
            <a:endParaRPr lang="zh-CN" altLang="en-US" dirty="0">
              <a:solidFill>
                <a:srgbClr val="0000FF"/>
              </a:solidFill>
              <a:latin typeface="楷体_GB2312" pitchFamily="49" charset="-122"/>
              <a:ea typeface="楷体_GB2312" pitchFamily="49" charset="-122"/>
            </a:endParaRPr>
          </a:p>
        </p:txBody>
      </p:sp>
      <p:graphicFrame>
        <p:nvGraphicFramePr>
          <p:cNvPr id="39944" name="Object 8"/>
          <p:cNvGraphicFramePr>
            <a:graphicFrameLocks noGrp="1" noChangeAspect="1"/>
          </p:cNvGraphicFramePr>
          <p:nvPr>
            <p:ph sz="quarter" idx="3"/>
          </p:nvPr>
        </p:nvGraphicFramePr>
        <p:xfrm>
          <a:off x="3924300" y="3860800"/>
          <a:ext cx="1816100" cy="334963"/>
        </p:xfrm>
        <a:graphic>
          <a:graphicData uri="http://schemas.openxmlformats.org/presentationml/2006/ole">
            <mc:AlternateContent xmlns:mc="http://schemas.openxmlformats.org/markup-compatibility/2006">
              <mc:Choice xmlns:v="urn:schemas-microsoft-com:vml" Requires="v">
                <p:oleObj spid="_x0000_s3092" name="" r:id="rId3" imgW="926465" imgH="203200" progId="Equation.DSMT4">
                  <p:embed/>
                </p:oleObj>
              </mc:Choice>
              <mc:Fallback>
                <p:oleObj name="" r:id="rId3" imgW="926465" imgH="203200" progId="Equation.DSMT4">
                  <p:embed/>
                  <p:pic>
                    <p:nvPicPr>
                      <p:cNvPr id="0" name="图片 3091"/>
                      <p:cNvPicPr/>
                      <p:nvPr/>
                    </p:nvPicPr>
                    <p:blipFill>
                      <a:blip r:embed="rId4"/>
                      <a:stretch>
                        <a:fillRect/>
                      </a:stretch>
                    </p:blipFill>
                    <p:spPr>
                      <a:xfrm>
                        <a:off x="3924300" y="3860800"/>
                        <a:ext cx="1816100" cy="334963"/>
                      </a:xfrm>
                      <a:prstGeom prst="rect">
                        <a:avLst/>
                      </a:prstGeom>
                      <a:noFill/>
                      <a:ln w="38100">
                        <a:miter/>
                      </a:ln>
                    </p:spPr>
                  </p:pic>
                </p:oleObj>
              </mc:Fallback>
            </mc:AlternateContent>
          </a:graphicData>
        </a:graphic>
      </p:graphicFrame>
      <p:sp>
        <p:nvSpPr>
          <p:cNvPr id="39945" name="Text Box 9"/>
          <p:cNvSpPr txBox="1"/>
          <p:nvPr/>
        </p:nvSpPr>
        <p:spPr>
          <a:xfrm>
            <a:off x="901700" y="5740400"/>
            <a:ext cx="4864100" cy="519113"/>
          </a:xfrm>
          <a:prstGeom prst="rect">
            <a:avLst/>
          </a:prstGeom>
          <a:noFill/>
          <a:ln w="9525">
            <a:noFill/>
          </a:ln>
        </p:spPr>
        <p:txBody>
          <a:bodyPr anchor="t" anchorCtr="0">
            <a:spAutoFit/>
          </a:bodyPr>
          <a:p>
            <a:pPr>
              <a:spcBef>
                <a:spcPct val="50000"/>
              </a:spcBef>
            </a:pPr>
            <a:endParaRPr lang="zh-CN" altLang="zh-CN" sz="2800" dirty="0">
              <a:solidFill>
                <a:srgbClr val="0000FF"/>
              </a:solidFill>
              <a:latin typeface="楷体_GB2312" pitchFamily="49" charset="-122"/>
              <a:ea typeface="楷体_GB2312" pitchFamily="49" charset="-122"/>
            </a:endParaRPr>
          </a:p>
        </p:txBody>
      </p:sp>
      <p:grpSp>
        <p:nvGrpSpPr>
          <p:cNvPr id="21514" name="Group 10"/>
          <p:cNvGrpSpPr/>
          <p:nvPr/>
        </p:nvGrpSpPr>
        <p:grpSpPr>
          <a:xfrm>
            <a:off x="620713" y="4652963"/>
            <a:ext cx="7251700" cy="1497012"/>
            <a:chOff x="416" y="3208"/>
            <a:chExt cx="4568" cy="943"/>
          </a:xfrm>
        </p:grpSpPr>
        <p:sp>
          <p:nvSpPr>
            <p:cNvPr id="39947" name="Text Box 11"/>
            <p:cNvSpPr txBox="1"/>
            <p:nvPr/>
          </p:nvSpPr>
          <p:spPr>
            <a:xfrm>
              <a:off x="488" y="3208"/>
              <a:ext cx="3160" cy="288"/>
            </a:xfrm>
            <a:prstGeom prst="rect">
              <a:avLst/>
            </a:prstGeom>
            <a:noFill/>
            <a:ln w="9525">
              <a:noFill/>
            </a:ln>
          </p:spPr>
          <p:txBody>
            <a:bodyPr anchor="t" anchorCtr="0">
              <a:spAutoFit/>
            </a:bodyPr>
            <a:p>
              <a:pPr>
                <a:spcBef>
                  <a:spcPct val="50000"/>
                </a:spcBef>
              </a:pPr>
              <a:r>
                <a:rPr lang="zh-CN" altLang="en-US" dirty="0">
                  <a:solidFill>
                    <a:srgbClr val="0000FF"/>
                  </a:solidFill>
                  <a:latin typeface="楷体_GB2312" pitchFamily="49" charset="-122"/>
                  <a:ea typeface="楷体_GB2312" pitchFamily="49" charset="-122"/>
                </a:rPr>
                <a:t>考虑误差之后，总电阻表示为</a:t>
              </a:r>
              <a:r>
                <a:rPr lang="en-US" altLang="zh-CN" dirty="0">
                  <a:solidFill>
                    <a:srgbClr val="0000FF"/>
                  </a:solidFill>
                  <a:latin typeface="楷体_GB2312" pitchFamily="49" charset="-122"/>
                  <a:ea typeface="楷体_GB2312" pitchFamily="49" charset="-122"/>
                </a:rPr>
                <a:t>:</a:t>
              </a:r>
              <a:endParaRPr lang="en-US" altLang="zh-CN" dirty="0">
                <a:solidFill>
                  <a:srgbClr val="0000FF"/>
                </a:solidFill>
                <a:latin typeface="楷体_GB2312" pitchFamily="49" charset="-122"/>
                <a:ea typeface="楷体_GB2312" pitchFamily="49" charset="-122"/>
              </a:endParaRPr>
            </a:p>
          </p:txBody>
        </p:sp>
        <p:graphicFrame>
          <p:nvGraphicFramePr>
            <p:cNvPr id="39948" name="Object 12"/>
            <p:cNvGraphicFramePr>
              <a:graphicFrameLocks noChangeAspect="1"/>
            </p:cNvGraphicFramePr>
            <p:nvPr/>
          </p:nvGraphicFramePr>
          <p:xfrm>
            <a:off x="416" y="3469"/>
            <a:ext cx="4568" cy="682"/>
          </p:xfrm>
          <a:graphic>
            <a:graphicData uri="http://schemas.openxmlformats.org/presentationml/2006/ole">
              <mc:AlternateContent xmlns:mc="http://schemas.openxmlformats.org/markup-compatibility/2006">
                <mc:Choice xmlns:v="urn:schemas-microsoft-com:vml" Requires="v">
                  <p:oleObj spid="_x0000_s3091" name="" r:id="rId5" imgW="2894330" imgH="431800" progId="Equation.DSMT4">
                    <p:embed/>
                  </p:oleObj>
                </mc:Choice>
                <mc:Fallback>
                  <p:oleObj name="" r:id="rId5" imgW="2894330" imgH="431800" progId="Equation.DSMT4">
                    <p:embed/>
                    <p:pic>
                      <p:nvPicPr>
                        <p:cNvPr id="0" name="图片 3090"/>
                        <p:cNvPicPr/>
                        <p:nvPr/>
                      </p:nvPicPr>
                      <p:blipFill>
                        <a:blip r:embed="rId6"/>
                        <a:stretch>
                          <a:fillRect/>
                        </a:stretch>
                      </p:blipFill>
                      <p:spPr>
                        <a:xfrm>
                          <a:off x="416" y="3469"/>
                          <a:ext cx="4568" cy="682"/>
                        </a:xfrm>
                        <a:prstGeom prst="rect">
                          <a:avLst/>
                        </a:prstGeom>
                        <a:noFill/>
                        <a:ln w="38100">
                          <a:noFill/>
                          <a:miter/>
                        </a:ln>
                      </p:spPr>
                    </p:pic>
                  </p:oleObj>
                </mc:Fallback>
              </mc:AlternateContent>
            </a:graphicData>
          </a:graphic>
        </p:graphicFrame>
      </p:grpSp>
      <p:sp>
        <p:nvSpPr>
          <p:cNvPr id="39949"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39950" name="内容占位符 2"/>
          <p:cNvSpPr txBox="1"/>
          <p:nvPr/>
        </p:nvSpPr>
        <p:spPr>
          <a:xfrm>
            <a:off x="250825" y="1181100"/>
            <a:ext cx="8540750" cy="657225"/>
          </a:xfrm>
          <a:prstGeom prst="rect">
            <a:avLst/>
          </a:prstGeom>
          <a:noFill/>
          <a:ln w="9525">
            <a:noFill/>
          </a:ln>
        </p:spPr>
        <p:txBody>
          <a:bodyPr anchor="t" anchorCtr="0"/>
          <a:p>
            <a:pPr marL="342900" indent="-342900" eaLnBrk="0" hangingPunct="0">
              <a:spcBef>
                <a:spcPct val="20000"/>
              </a:spcBef>
              <a:buClr>
                <a:schemeClr val="hlink"/>
              </a:buClr>
              <a:buSzPct val="70000"/>
              <a:buFont typeface="Wingdings" panose="05000000000000000000" pitchFamily="2" charset="2"/>
              <a:buChar char="u"/>
            </a:pPr>
            <a:r>
              <a:rPr lang="zh-CN" altLang="en-US" sz="3200" dirty="0">
                <a:solidFill>
                  <a:schemeClr val="tx2"/>
                </a:solidFill>
                <a:latin typeface="Arial" panose="020B0604020202020204" pitchFamily="34" charset="0"/>
                <a:ea typeface="宋体" panose="02010600030101010101" pitchFamily="2" charset="-122"/>
              </a:rPr>
              <a:t>考虑电阻的误差</a:t>
            </a:r>
            <a:endParaRPr lang="zh-CN" altLang="en-US" sz="3200" dirty="0">
              <a:solidFill>
                <a:srgbClr val="00B05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diamond(in)">
                                      <p:cBhvr>
                                        <p:cTn id="7" dur="20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diamond(in)">
                                      <p:cBhvr>
                                        <p:cTn id="12" dur="20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0962"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0963" name="Rectangle 3"/>
          <p:cNvSpPr>
            <a:spLocks noGrp="1" noRot="1"/>
          </p:cNvSpPr>
          <p:nvPr>
            <p:ph type="body" sz="half" idx="3"/>
          </p:nvPr>
        </p:nvSpPr>
        <p:spPr>
          <a:xfrm>
            <a:off x="4470400" y="1701800"/>
            <a:ext cx="3987800" cy="2667000"/>
          </a:xfrm>
          <a:ln/>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zh-CN" altLang="en-US" sz="2400" b="1" dirty="0">
                <a:solidFill>
                  <a:srgbClr val="FF0000"/>
                </a:solidFill>
              </a:rPr>
              <a:t>扩展电阻的形成：</a:t>
            </a:r>
            <a:r>
              <a:rPr lang="zh-CN" altLang="en-US" sz="2400" b="1" dirty="0"/>
              <a:t>当电子离开接触区后，电子传播的实际路径是逐渐展开的，直到它们最终达到整个的多晶硅宽度，这种逐渐的展开对电阻的大小产生了影响。</a:t>
            </a:r>
            <a:endParaRPr lang="zh-CN" altLang="en-US" sz="2400" b="1" dirty="0"/>
          </a:p>
          <a:p>
            <a:pPr eaLnBrk="1" hangingPunct="1">
              <a:lnSpc>
                <a:spcPct val="90000"/>
              </a:lnSpc>
              <a:buClr>
                <a:schemeClr val="hlink"/>
              </a:buClr>
              <a:buSzPct val="70000"/>
              <a:buFont typeface="Wingdings" panose="05000000000000000000" pitchFamily="2" charset="2"/>
            </a:pPr>
            <a:r>
              <a:rPr lang="zh-CN" altLang="en-US" sz="2400" b="1" dirty="0"/>
              <a:t>采用宽的接触区和宽的电阻条结构，扩展电阻可忽略</a:t>
            </a:r>
            <a:endParaRPr lang="zh-CN" altLang="en-US" sz="2400" b="1" dirty="0"/>
          </a:p>
        </p:txBody>
      </p:sp>
      <p:pic>
        <p:nvPicPr>
          <p:cNvPr id="22533" name="Picture 5" descr="照片xxx1 569"/>
          <p:cNvPicPr>
            <a:picLocks noGrp="1" noRot="1" noChangeAspect="1"/>
          </p:cNvPicPr>
          <p:nvPr>
            <p:ph sz="quarter" idx="2"/>
          </p:nvPr>
        </p:nvPicPr>
        <p:blipFill>
          <a:blip r:embed="rId1"/>
          <a:srcRect l="8070" t="8623" r="30923" b="66367"/>
          <a:stretch>
            <a:fillRect/>
          </a:stretch>
        </p:blipFill>
        <p:spPr>
          <a:xfrm>
            <a:off x="468313" y="3644900"/>
            <a:ext cx="3816350" cy="2087563"/>
          </a:xfrm>
          <a:ln/>
        </p:spPr>
      </p:pic>
      <p:sp>
        <p:nvSpPr>
          <p:cNvPr id="22534" name="AutoShape 6"/>
          <p:cNvSpPr/>
          <p:nvPr/>
        </p:nvSpPr>
        <p:spPr>
          <a:xfrm>
            <a:off x="4716463" y="5013325"/>
            <a:ext cx="3095625" cy="1152525"/>
          </a:xfrm>
          <a:prstGeom prst="wedgeEllipseCallout">
            <a:avLst>
              <a:gd name="adj1" fmla="val -66972"/>
              <a:gd name="adj2" fmla="val -7713"/>
            </a:avLst>
          </a:prstGeom>
          <a:solidFill>
            <a:schemeClr val="accent1"/>
          </a:solidFill>
          <a:ln w="9525" cap="flat" cmpd="sng">
            <a:solidFill>
              <a:schemeClr val="tx1"/>
            </a:solidFill>
            <a:prstDash val="solid"/>
            <a:miter/>
            <a:headEnd type="none" w="med" len="med"/>
            <a:tailEnd type="none" w="med" len="med"/>
          </a:ln>
        </p:spPr>
        <p:txBody>
          <a:bodyPr anchor="t" anchorCtr="0"/>
          <a:p>
            <a:pPr algn="ctr">
              <a:spcBef>
                <a:spcPct val="50000"/>
              </a:spcBef>
            </a:pPr>
            <a:r>
              <a:rPr lang="zh-CN" altLang="en-US" sz="2800" b="1" dirty="0">
                <a:solidFill>
                  <a:srgbClr val="0000FF"/>
                </a:solidFill>
                <a:latin typeface="楷体_GB2312" pitchFamily="49" charset="-122"/>
                <a:ea typeface="楷体_GB2312" pitchFamily="49" charset="-122"/>
              </a:rPr>
              <a:t>糟糕的设计！！！</a:t>
            </a:r>
            <a:endParaRPr lang="zh-CN" altLang="en-US" sz="2800" b="1" dirty="0">
              <a:solidFill>
                <a:srgbClr val="0000FF"/>
              </a:solidFill>
              <a:latin typeface="楷体_GB2312" pitchFamily="49" charset="-122"/>
              <a:ea typeface="楷体_GB2312" pitchFamily="49" charset="-122"/>
            </a:endParaRPr>
          </a:p>
        </p:txBody>
      </p:sp>
      <p:pic>
        <p:nvPicPr>
          <p:cNvPr id="40966" name="Picture 8"/>
          <p:cNvPicPr>
            <a:picLocks noGrp="1" noRot="1" noChangeAspect="1"/>
          </p:cNvPicPr>
          <p:nvPr>
            <p:ph sz="quarter" idx="1"/>
          </p:nvPr>
        </p:nvPicPr>
        <p:blipFill>
          <a:blip r:embed="rId2"/>
          <a:stretch>
            <a:fillRect/>
          </a:stretch>
        </p:blipFill>
        <p:spPr>
          <a:xfrm>
            <a:off x="611188" y="1700213"/>
            <a:ext cx="3321050" cy="1866900"/>
          </a:xfrm>
          <a:ln/>
        </p:spPr>
      </p:pic>
      <p:sp>
        <p:nvSpPr>
          <p:cNvPr id="40967"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1"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扩展电阻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anim calcmode="lin" valueType="num">
                                      <p:cBhvr additive="base">
                                        <p:cTn id="7" dur="1000" fill="hold"/>
                                        <p:tgtEl>
                                          <p:spTgt spid="22533"/>
                                        </p:tgtEl>
                                        <p:attrNameLst>
                                          <p:attrName>ppt_x</p:attrName>
                                        </p:attrNameLst>
                                      </p:cBhvr>
                                      <p:tavLst>
                                        <p:tav tm="0">
                                          <p:val>
                                            <p:strVal val="#ppt_x"/>
                                          </p:val>
                                        </p:tav>
                                        <p:tav tm="100000">
                                          <p:val>
                                            <p:strVal val="#ppt_x"/>
                                          </p:val>
                                        </p:tav>
                                      </p:tavLst>
                                    </p:anim>
                                    <p:anim calcmode="lin" valueType="num">
                                      <p:cBhvr additive="base">
                                        <p:cTn id="8" dur="1000" fill="hold"/>
                                        <p:tgtEl>
                                          <p:spTgt spid="225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diamond(in)">
                                      <p:cBhvr>
                                        <p:cTn id="13" dur="10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1986"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1987" name="Rectangle 3"/>
          <p:cNvSpPr>
            <a:spLocks noGrp="1" noRot="1"/>
          </p:cNvSpPr>
          <p:nvPr>
            <p:ph type="body" sz="half" idx="3"/>
          </p:nvPr>
        </p:nvSpPr>
        <p:spPr>
          <a:xfrm>
            <a:off x="952500" y="1485900"/>
            <a:ext cx="7772400" cy="7620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怎样减小扩展电阻？</a:t>
            </a:r>
            <a:endParaRPr lang="zh-CN" altLang="en-US" sz="2800" dirty="0"/>
          </a:p>
          <a:p>
            <a:pPr eaLnBrk="1" hangingPunct="1">
              <a:buClr>
                <a:schemeClr val="hlink"/>
              </a:buClr>
              <a:buSzPct val="70000"/>
              <a:buFont typeface="Wingdings" panose="05000000000000000000" pitchFamily="2" charset="2"/>
              <a:buNone/>
            </a:pPr>
            <a:endParaRPr lang="en-US" altLang="zh-CN" sz="2800" dirty="0"/>
          </a:p>
        </p:txBody>
      </p:sp>
      <p:sp>
        <p:nvSpPr>
          <p:cNvPr id="41988" name="Text Box 4"/>
          <p:cNvSpPr txBox="1"/>
          <p:nvPr/>
        </p:nvSpPr>
        <p:spPr>
          <a:xfrm>
            <a:off x="863600" y="2286000"/>
            <a:ext cx="3759200" cy="946150"/>
          </a:xfrm>
          <a:prstGeom prst="rect">
            <a:avLst/>
          </a:prstGeom>
          <a:noFill/>
          <a:ln w="9525">
            <a:noFill/>
          </a:ln>
        </p:spPr>
        <p:txBody>
          <a:bodyPr anchor="t" anchorCtr="0">
            <a:spAutoFit/>
          </a:bodyPr>
          <a:p>
            <a:pPr>
              <a:spcBef>
                <a:spcPct val="50000"/>
              </a:spcBef>
            </a:pPr>
            <a:r>
              <a:rPr lang="en-US" altLang="zh-CN" sz="2800" dirty="0">
                <a:solidFill>
                  <a:srgbClr val="0000FF"/>
                </a:solidFill>
                <a:latin typeface="楷体_GB2312" pitchFamily="49" charset="-122"/>
                <a:ea typeface="楷体_GB2312" pitchFamily="49" charset="-122"/>
              </a:rPr>
              <a:t>1</a:t>
            </a:r>
            <a:r>
              <a:rPr lang="zh-CN" altLang="en-US" sz="2800" dirty="0">
                <a:solidFill>
                  <a:srgbClr val="0000FF"/>
                </a:solidFill>
                <a:latin typeface="楷体_GB2312" pitchFamily="49" charset="-122"/>
                <a:ea typeface="楷体_GB2312" pitchFamily="49" charset="-122"/>
              </a:rPr>
              <a:t>、将接触区展宽到多晶硅材料的宽度之外</a:t>
            </a:r>
            <a:endParaRPr lang="zh-CN" altLang="en-US" sz="2800" dirty="0">
              <a:solidFill>
                <a:srgbClr val="0000FF"/>
              </a:solidFill>
              <a:latin typeface="楷体_GB2312" pitchFamily="49" charset="-122"/>
              <a:ea typeface="楷体_GB2312" pitchFamily="49" charset="-122"/>
            </a:endParaRPr>
          </a:p>
        </p:txBody>
      </p:sp>
      <p:grpSp>
        <p:nvGrpSpPr>
          <p:cNvPr id="23559" name="Group 7"/>
          <p:cNvGrpSpPr/>
          <p:nvPr/>
        </p:nvGrpSpPr>
        <p:grpSpPr>
          <a:xfrm>
            <a:off x="4427538" y="4149725"/>
            <a:ext cx="4356100" cy="1933575"/>
            <a:chOff x="2880" y="2976"/>
            <a:chExt cx="2744" cy="1218"/>
          </a:xfrm>
        </p:grpSpPr>
        <p:sp>
          <p:nvSpPr>
            <p:cNvPr id="41990" name="Text Box 8"/>
            <p:cNvSpPr txBox="1"/>
            <p:nvPr/>
          </p:nvSpPr>
          <p:spPr>
            <a:xfrm>
              <a:off x="2880" y="3216"/>
              <a:ext cx="2744" cy="978"/>
            </a:xfrm>
            <a:prstGeom prst="rect">
              <a:avLst/>
            </a:prstGeom>
            <a:noFill/>
            <a:ln w="9525">
              <a:noFill/>
            </a:ln>
          </p:spPr>
          <p:txBody>
            <a:bodyPr anchor="t" anchorCtr="0">
              <a:spAutoFit/>
            </a:bodyPr>
            <a:p>
              <a:pPr>
                <a:spcBef>
                  <a:spcPct val="50000"/>
                </a:spcBef>
              </a:pPr>
              <a:r>
                <a:rPr lang="zh-CN" altLang="en-US" dirty="0">
                  <a:solidFill>
                    <a:srgbClr val="0000FF"/>
                  </a:solidFill>
                  <a:latin typeface="楷体_GB2312" pitchFamily="49" charset="-122"/>
                  <a:ea typeface="楷体_GB2312" pitchFamily="49" charset="-122"/>
                </a:rPr>
                <a:t>如果工艺仅允许使用正方形的接触孔，必须在电阻器的宽度方向使用接触孔填满以保持低的接触电阻。</a:t>
              </a:r>
              <a:endParaRPr lang="zh-CN" altLang="en-US" dirty="0">
                <a:solidFill>
                  <a:srgbClr val="0000FF"/>
                </a:solidFill>
                <a:latin typeface="楷体_GB2312" pitchFamily="49" charset="-122"/>
                <a:ea typeface="楷体_GB2312" pitchFamily="49" charset="-122"/>
              </a:endParaRPr>
            </a:p>
          </p:txBody>
        </p:sp>
        <p:sp>
          <p:nvSpPr>
            <p:cNvPr id="41991" name="AutoShape 9"/>
            <p:cNvSpPr/>
            <p:nvPr/>
          </p:nvSpPr>
          <p:spPr>
            <a:xfrm>
              <a:off x="3832" y="2976"/>
              <a:ext cx="224" cy="208"/>
            </a:xfrm>
            <a:prstGeom prst="up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wrap="none" anchor="ctr" anchorCtr="0"/>
            <a:p>
              <a:endParaRPr lang="zh-CN" altLang="en-US" dirty="0">
                <a:latin typeface="Arial" panose="020B0604020202020204" pitchFamily="34" charset="0"/>
                <a:ea typeface="宋体" panose="02010600030101010101" pitchFamily="2" charset="-122"/>
              </a:endParaRPr>
            </a:p>
          </p:txBody>
        </p:sp>
      </p:grpSp>
      <p:pic>
        <p:nvPicPr>
          <p:cNvPr id="23563" name="Picture 11"/>
          <p:cNvPicPr>
            <a:picLocks noChangeAspect="1"/>
          </p:cNvPicPr>
          <p:nvPr/>
        </p:nvPicPr>
        <p:blipFill>
          <a:blip r:embed="rId1"/>
          <a:stretch>
            <a:fillRect/>
          </a:stretch>
        </p:blipFill>
        <p:spPr>
          <a:xfrm>
            <a:off x="900113" y="3644900"/>
            <a:ext cx="3232150" cy="2360613"/>
          </a:xfrm>
          <a:prstGeom prst="rect">
            <a:avLst/>
          </a:prstGeom>
          <a:noFill/>
          <a:ln w="9525">
            <a:noFill/>
          </a:ln>
        </p:spPr>
      </p:pic>
      <p:pic>
        <p:nvPicPr>
          <p:cNvPr id="23565" name="Picture 13"/>
          <p:cNvPicPr>
            <a:picLocks noGrp="1" noRot="1" noChangeAspect="1"/>
          </p:cNvPicPr>
          <p:nvPr>
            <p:ph sz="quarter" idx="2"/>
          </p:nvPr>
        </p:nvPicPr>
        <p:blipFill>
          <a:blip r:embed="rId2"/>
          <a:stretch>
            <a:fillRect/>
          </a:stretch>
        </p:blipFill>
        <p:spPr>
          <a:xfrm>
            <a:off x="4356100" y="1989138"/>
            <a:ext cx="4392613" cy="2063750"/>
          </a:xfrm>
          <a:ln/>
        </p:spPr>
      </p:pic>
      <p:sp>
        <p:nvSpPr>
          <p:cNvPr id="41994"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6"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扩展电阻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63"/>
                                        </p:tgtEl>
                                        <p:attrNameLst>
                                          <p:attrName>style.visibility</p:attrName>
                                        </p:attrNameLst>
                                      </p:cBhvr>
                                      <p:to>
                                        <p:strVal val="visible"/>
                                      </p:to>
                                    </p:set>
                                    <p:anim calcmode="lin" valueType="num">
                                      <p:cBhvr additive="base">
                                        <p:cTn id="7" dur="500" fill="hold"/>
                                        <p:tgtEl>
                                          <p:spTgt spid="23563"/>
                                        </p:tgtEl>
                                        <p:attrNameLst>
                                          <p:attrName>ppt_x</p:attrName>
                                        </p:attrNameLst>
                                      </p:cBhvr>
                                      <p:tavLst>
                                        <p:tav tm="0">
                                          <p:val>
                                            <p:strVal val="#ppt_x"/>
                                          </p:val>
                                        </p:tav>
                                        <p:tav tm="100000">
                                          <p:val>
                                            <p:strVal val="#ppt_x"/>
                                          </p:val>
                                        </p:tav>
                                      </p:tavLst>
                                    </p:anim>
                                    <p:anim calcmode="lin" valueType="num">
                                      <p:cBhvr additive="base">
                                        <p:cTn id="8" dur="500" fill="hold"/>
                                        <p:tgtEl>
                                          <p:spTgt spid="235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3565"/>
                                        </p:tgtEl>
                                        <p:attrNameLst>
                                          <p:attrName>style.visibility</p:attrName>
                                        </p:attrNameLst>
                                      </p:cBhvr>
                                      <p:to>
                                        <p:strVal val="visible"/>
                                      </p:to>
                                    </p:set>
                                    <p:animEffect transition="in" filter="blinds(horizontal)">
                                      <p:cBhvr>
                                        <p:cTn id="13" dur="500"/>
                                        <p:tgtEl>
                                          <p:spTgt spid="2356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559"/>
                                        </p:tgtEl>
                                        <p:attrNameLst>
                                          <p:attrName>style.visibility</p:attrName>
                                        </p:attrNameLst>
                                      </p:cBhvr>
                                      <p:to>
                                        <p:strVal val="visible"/>
                                      </p:to>
                                    </p:set>
                                    <p:animEffect transition="in" filter="blinds(horizontal)">
                                      <p:cBhvr>
                                        <p:cTn id="18"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3010"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3011" name="Rectangle 3"/>
          <p:cNvSpPr>
            <a:spLocks noGrp="1" noRot="1"/>
          </p:cNvSpPr>
          <p:nvPr>
            <p:ph type="body" sz="half" idx="1"/>
          </p:nvPr>
        </p:nvSpPr>
        <p:spPr>
          <a:xfrm>
            <a:off x="304800" y="1981200"/>
            <a:ext cx="8540750" cy="1871663"/>
          </a:xfrm>
          <a:ln/>
        </p:spPr>
        <p:txBody>
          <a:bodyPr vert="horz" wrap="square" lIns="92075" tIns="46038" rIns="92075" bIns="46038" anchor="t" anchorCtr="0"/>
          <a:p>
            <a:pPr eaLnBrk="1" hangingPunct="1">
              <a:buClr>
                <a:schemeClr val="hlink"/>
              </a:buClr>
              <a:buSzPct val="70000"/>
              <a:buFont typeface="Wingdings" panose="05000000000000000000" pitchFamily="2" charset="2"/>
            </a:pPr>
            <a:r>
              <a:rPr lang="zh-CN" altLang="en-US" sz="2800" dirty="0"/>
              <a:t>怎样减小扩展电阻？</a:t>
            </a:r>
            <a:endParaRPr lang="zh-CN" altLang="en-US" sz="2800" dirty="0"/>
          </a:p>
        </p:txBody>
      </p:sp>
      <p:sp>
        <p:nvSpPr>
          <p:cNvPr id="43012" name="Text Box 4"/>
          <p:cNvSpPr txBox="1"/>
          <p:nvPr/>
        </p:nvSpPr>
        <p:spPr>
          <a:xfrm>
            <a:off x="965200" y="2616200"/>
            <a:ext cx="3263900" cy="519113"/>
          </a:xfrm>
          <a:prstGeom prst="rect">
            <a:avLst/>
          </a:prstGeom>
          <a:noFill/>
          <a:ln w="9525">
            <a:noFill/>
          </a:ln>
        </p:spPr>
        <p:txBody>
          <a:bodyPr anchor="t" anchorCtr="0">
            <a:spAutoFit/>
          </a:bodyPr>
          <a:p>
            <a:pPr algn="ctr">
              <a:spcBef>
                <a:spcPct val="50000"/>
              </a:spcBef>
            </a:pPr>
            <a:endParaRPr lang="zh-CN" altLang="zh-CN" sz="2800" dirty="0">
              <a:solidFill>
                <a:srgbClr val="0000FF"/>
              </a:solidFill>
              <a:latin typeface="楷体_GB2312" pitchFamily="49" charset="-122"/>
              <a:ea typeface="楷体_GB2312" pitchFamily="49" charset="-122"/>
            </a:endParaRPr>
          </a:p>
        </p:txBody>
      </p:sp>
      <p:sp>
        <p:nvSpPr>
          <p:cNvPr id="43013" name="Text Box 5"/>
          <p:cNvSpPr txBox="1"/>
          <p:nvPr/>
        </p:nvSpPr>
        <p:spPr>
          <a:xfrm>
            <a:off x="1143000" y="2514600"/>
            <a:ext cx="7315200" cy="519113"/>
          </a:xfrm>
          <a:prstGeom prst="rect">
            <a:avLst/>
          </a:prstGeom>
          <a:noFill/>
          <a:ln w="9525">
            <a:noFill/>
          </a:ln>
        </p:spPr>
        <p:txBody>
          <a:bodyPr anchor="t" anchorCtr="0">
            <a:spAutoFit/>
          </a:bodyPr>
          <a:p>
            <a:pPr>
              <a:spcBef>
                <a:spcPct val="50000"/>
              </a:spcBef>
            </a:pPr>
            <a:r>
              <a:rPr lang="en-US" altLang="zh-CN" sz="2800" dirty="0">
                <a:solidFill>
                  <a:srgbClr val="0000FF"/>
                </a:solidFill>
                <a:latin typeface="楷体_GB2312" pitchFamily="49" charset="-122"/>
                <a:ea typeface="楷体_GB2312" pitchFamily="49" charset="-122"/>
              </a:rPr>
              <a:t>2</a:t>
            </a:r>
            <a:r>
              <a:rPr lang="zh-CN" altLang="en-US" sz="2800" dirty="0">
                <a:solidFill>
                  <a:srgbClr val="0000FF"/>
                </a:solidFill>
                <a:latin typeface="楷体_GB2312" pitchFamily="49" charset="-122"/>
                <a:ea typeface="楷体_GB2312" pitchFamily="49" charset="-122"/>
              </a:rPr>
              <a:t>、使接触孔的宽度精确地与体的宽度相同</a:t>
            </a:r>
            <a:endParaRPr lang="zh-CN" altLang="en-US" sz="2800" dirty="0">
              <a:solidFill>
                <a:srgbClr val="0000FF"/>
              </a:solidFill>
              <a:latin typeface="楷体_GB2312" pitchFamily="49" charset="-122"/>
              <a:ea typeface="楷体_GB2312" pitchFamily="49" charset="-122"/>
            </a:endParaRPr>
          </a:p>
        </p:txBody>
      </p:sp>
      <p:pic>
        <p:nvPicPr>
          <p:cNvPr id="43014" name="Picture 8"/>
          <p:cNvPicPr>
            <a:picLocks noGrp="1" noRot="1" noChangeAspect="1"/>
          </p:cNvPicPr>
          <p:nvPr>
            <p:ph sz="half" idx="2"/>
          </p:nvPr>
        </p:nvPicPr>
        <p:blipFill>
          <a:blip r:embed="rId1"/>
          <a:stretch>
            <a:fillRect/>
          </a:stretch>
        </p:blipFill>
        <p:spPr>
          <a:xfrm>
            <a:off x="1403350" y="3357563"/>
            <a:ext cx="6083300" cy="1846262"/>
          </a:xfrm>
          <a:ln/>
        </p:spPr>
      </p:pic>
      <p:sp>
        <p:nvSpPr>
          <p:cNvPr id="43015"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2"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扩展电阻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4034"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graphicFrame>
        <p:nvGraphicFramePr>
          <p:cNvPr id="44035" name="Object 3"/>
          <p:cNvGraphicFramePr>
            <a:graphicFrameLocks noGrp="1" noChangeAspect="1"/>
          </p:cNvGraphicFramePr>
          <p:nvPr>
            <p:ph sz="quarter" idx="1"/>
          </p:nvPr>
        </p:nvGraphicFramePr>
        <p:xfrm>
          <a:off x="611188" y="2349500"/>
          <a:ext cx="2649537" cy="2747963"/>
        </p:xfrm>
        <a:graphic>
          <a:graphicData uri="http://schemas.openxmlformats.org/presentationml/2006/ole">
            <mc:AlternateContent xmlns:mc="http://schemas.openxmlformats.org/markup-compatibility/2006">
              <mc:Choice xmlns:v="urn:schemas-microsoft-com:vml" Requires="v">
                <p:oleObj spid="_x0000_s3082" name="" r:id="rId1" imgW="1371600" imgH="1422400" progId="Equation.DSMT4">
                  <p:embed/>
                </p:oleObj>
              </mc:Choice>
              <mc:Fallback>
                <p:oleObj name="" r:id="rId1" imgW="1371600" imgH="1422400" progId="Equation.DSMT4">
                  <p:embed/>
                  <p:pic>
                    <p:nvPicPr>
                      <p:cNvPr id="0" name="图片 3081"/>
                      <p:cNvPicPr/>
                      <p:nvPr/>
                    </p:nvPicPr>
                    <p:blipFill>
                      <a:blip r:embed="rId2"/>
                      <a:stretch>
                        <a:fillRect/>
                      </a:stretch>
                    </p:blipFill>
                    <p:spPr>
                      <a:xfrm>
                        <a:off x="611188" y="2349500"/>
                        <a:ext cx="2649537" cy="2747963"/>
                      </a:xfrm>
                      <a:prstGeom prst="rect">
                        <a:avLst/>
                      </a:prstGeom>
                      <a:noFill/>
                      <a:ln w="38100">
                        <a:miter/>
                      </a:ln>
                    </p:spPr>
                  </p:pic>
                </p:oleObj>
              </mc:Fallback>
            </mc:AlternateContent>
          </a:graphicData>
        </a:graphic>
      </p:graphicFrame>
      <p:sp>
        <p:nvSpPr>
          <p:cNvPr id="25604" name="Rectangle 4"/>
          <p:cNvSpPr>
            <a:spLocks noGrp="1" noRot="1"/>
          </p:cNvSpPr>
          <p:nvPr>
            <p:ph type="body" sz="half" idx="3"/>
          </p:nvPr>
        </p:nvSpPr>
        <p:spPr>
          <a:xfrm>
            <a:off x="952500" y="1663700"/>
            <a:ext cx="3810000" cy="41910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完整的总电阻方程：</a:t>
            </a:r>
            <a:endParaRPr lang="zh-CN" altLang="en-US" sz="2800" dirty="0"/>
          </a:p>
          <a:p>
            <a:pPr eaLnBrk="1" hangingPunct="1">
              <a:buClr>
                <a:schemeClr val="hlink"/>
              </a:buClr>
              <a:buSzPct val="70000"/>
              <a:buFont typeface="Wingdings" panose="05000000000000000000" pitchFamily="2" charset="2"/>
            </a:pPr>
            <a:endParaRPr lang="en-US" altLang="zh-CN" sz="2800" dirty="0"/>
          </a:p>
        </p:txBody>
      </p:sp>
      <p:graphicFrame>
        <p:nvGraphicFramePr>
          <p:cNvPr id="25605" name="Object 5"/>
          <p:cNvGraphicFramePr>
            <a:graphicFrameLocks noChangeAspect="1"/>
          </p:cNvGraphicFramePr>
          <p:nvPr/>
        </p:nvGraphicFramePr>
        <p:xfrm>
          <a:off x="3981450" y="2170113"/>
          <a:ext cx="4454525" cy="2981325"/>
        </p:xfrm>
        <a:graphic>
          <a:graphicData uri="http://schemas.openxmlformats.org/presentationml/2006/ole">
            <mc:AlternateContent xmlns:mc="http://schemas.openxmlformats.org/markup-compatibility/2006">
              <mc:Choice xmlns:v="urn:schemas-microsoft-com:vml" Requires="v">
                <p:oleObj spid="_x0000_s3085" name="" r:id="rId3" imgW="2374900" imgH="1587500" progId="Equation.DSMT4">
                  <p:embed/>
                </p:oleObj>
              </mc:Choice>
              <mc:Fallback>
                <p:oleObj name="" r:id="rId3" imgW="2374900" imgH="1587500" progId="Equation.DSMT4">
                  <p:embed/>
                  <p:pic>
                    <p:nvPicPr>
                      <p:cNvPr id="0" name="图片 3084"/>
                      <p:cNvPicPr/>
                      <p:nvPr/>
                    </p:nvPicPr>
                    <p:blipFill>
                      <a:blip r:embed="rId4"/>
                      <a:stretch>
                        <a:fillRect/>
                      </a:stretch>
                    </p:blipFill>
                    <p:spPr>
                      <a:xfrm>
                        <a:off x="3981450" y="2170113"/>
                        <a:ext cx="4454525" cy="2981325"/>
                      </a:xfrm>
                      <a:prstGeom prst="rect">
                        <a:avLst/>
                      </a:prstGeom>
                      <a:noFill/>
                      <a:ln w="38100">
                        <a:noFill/>
                        <a:miter/>
                      </a:ln>
                    </p:spPr>
                  </p:pic>
                </p:oleObj>
              </mc:Fallback>
            </mc:AlternateContent>
          </a:graphicData>
        </a:graphic>
      </p:graphicFrame>
      <p:grpSp>
        <p:nvGrpSpPr>
          <p:cNvPr id="25606" name="Group 6"/>
          <p:cNvGrpSpPr/>
          <p:nvPr/>
        </p:nvGrpSpPr>
        <p:grpSpPr>
          <a:xfrm>
            <a:off x="684213" y="5157788"/>
            <a:ext cx="7315200" cy="1373187"/>
            <a:chOff x="416" y="3455"/>
            <a:chExt cx="4608" cy="865"/>
          </a:xfrm>
        </p:grpSpPr>
        <p:sp>
          <p:nvSpPr>
            <p:cNvPr id="44039" name="Text Box 7"/>
            <p:cNvSpPr txBox="1"/>
            <p:nvPr/>
          </p:nvSpPr>
          <p:spPr>
            <a:xfrm>
              <a:off x="416" y="3455"/>
              <a:ext cx="4608" cy="865"/>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注意：所有的德耳塔项对于所使用的工艺都是唯一的，在方程中需要的   值要查阅制造商的工艺手册</a:t>
              </a:r>
              <a:endParaRPr lang="zh-CN" altLang="en-US" sz="2800" dirty="0">
                <a:solidFill>
                  <a:srgbClr val="0000FF"/>
                </a:solidFill>
                <a:latin typeface="楷体_GB2312" pitchFamily="49" charset="-122"/>
                <a:ea typeface="楷体_GB2312" pitchFamily="49" charset="-122"/>
              </a:endParaRPr>
            </a:p>
          </p:txBody>
        </p:sp>
        <p:graphicFrame>
          <p:nvGraphicFramePr>
            <p:cNvPr id="44040" name="Object 8"/>
            <p:cNvGraphicFramePr>
              <a:graphicFrameLocks noChangeAspect="1"/>
            </p:cNvGraphicFramePr>
            <p:nvPr/>
          </p:nvGraphicFramePr>
          <p:xfrm>
            <a:off x="2956" y="3764"/>
            <a:ext cx="248" cy="316"/>
          </p:xfrm>
          <a:graphic>
            <a:graphicData uri="http://schemas.openxmlformats.org/presentationml/2006/ole">
              <mc:AlternateContent xmlns:mc="http://schemas.openxmlformats.org/markup-compatibility/2006">
                <mc:Choice xmlns:v="urn:schemas-microsoft-com:vml" Requires="v">
                  <p:oleObj spid="_x0000_s3084" name="" r:id="rId5" imgW="139700" imgH="177800" progId="Equation.DSMT4">
                    <p:embed/>
                  </p:oleObj>
                </mc:Choice>
                <mc:Fallback>
                  <p:oleObj name="" r:id="rId5" imgW="139700" imgH="177800" progId="Equation.DSMT4">
                    <p:embed/>
                    <p:pic>
                      <p:nvPicPr>
                        <p:cNvPr id="0" name="图片 3083"/>
                        <p:cNvPicPr/>
                        <p:nvPr/>
                      </p:nvPicPr>
                      <p:blipFill>
                        <a:blip r:embed="rId6"/>
                        <a:stretch>
                          <a:fillRect/>
                        </a:stretch>
                      </p:blipFill>
                      <p:spPr>
                        <a:xfrm>
                          <a:off x="2956" y="3764"/>
                          <a:ext cx="248" cy="316"/>
                        </a:xfrm>
                        <a:prstGeom prst="rect">
                          <a:avLst/>
                        </a:prstGeom>
                        <a:noFill/>
                        <a:ln w="38100">
                          <a:noFill/>
                          <a:miter/>
                        </a:ln>
                      </p:spPr>
                    </p:pic>
                  </p:oleObj>
                </mc:Fallback>
              </mc:AlternateContent>
            </a:graphicData>
          </a:graphic>
        </p:graphicFrame>
      </p:grpSp>
      <p:sp>
        <p:nvSpPr>
          <p:cNvPr id="44041"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6"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总电阻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4">
                                            <p:txEl>
                                              <p:charRg st="0" end="10"/>
                                            </p:txEl>
                                          </p:spTgt>
                                        </p:tgtEl>
                                        <p:attrNameLst>
                                          <p:attrName>style.visibility</p:attrName>
                                        </p:attrNameLst>
                                      </p:cBhvr>
                                      <p:to>
                                        <p:strVal val="visible"/>
                                      </p:to>
                                    </p:set>
                                    <p:anim calcmode="lin" valueType="num">
                                      <p:cBhvr additive="base">
                                        <p:cTn id="7" dur="1000" fill="hold"/>
                                        <p:tgtEl>
                                          <p:spTgt spid="25604">
                                            <p:txEl>
                                              <p:charRg st="0" end="1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5604">
                                            <p:txEl>
                                              <p:charRg st="0" end="1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5605"/>
                                        </p:tgtEl>
                                        <p:attrNameLst>
                                          <p:attrName>style.visibility</p:attrName>
                                        </p:attrNameLst>
                                      </p:cBhvr>
                                      <p:to>
                                        <p:strVal val="visible"/>
                                      </p:to>
                                    </p:set>
                                    <p:animEffect transition="in" filter="blinds(horizontal)">
                                      <p:cBhvr>
                                        <p:cTn id="13" dur="500"/>
                                        <p:tgtEl>
                                          <p:spTgt spid="2560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5606"/>
                                        </p:tgtEl>
                                        <p:attrNameLst>
                                          <p:attrName>style.visibility</p:attrName>
                                        </p:attrNameLst>
                                      </p:cBhvr>
                                      <p:to>
                                        <p:strVal val="visible"/>
                                      </p:to>
                                    </p:set>
                                    <p:anim calcmode="lin" valueType="num">
                                      <p:cBhvr additive="base">
                                        <p:cTn id="18" dur="500" fill="hold"/>
                                        <p:tgtEl>
                                          <p:spTgt spid="25606"/>
                                        </p:tgtEl>
                                        <p:attrNameLst>
                                          <p:attrName>ppt_x</p:attrName>
                                        </p:attrNameLst>
                                      </p:cBhvr>
                                      <p:tavLst>
                                        <p:tav tm="0">
                                          <p:val>
                                            <p:strVal val="#ppt_x"/>
                                          </p:val>
                                        </p:tav>
                                        <p:tav tm="100000">
                                          <p:val>
                                            <p:strVal val="#ppt_x"/>
                                          </p:val>
                                        </p:tav>
                                      </p:tavLst>
                                    </p:anim>
                                    <p:anim calcmode="lin" valueType="num">
                                      <p:cBhvr additive="base">
                                        <p:cTn id="19"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5058"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5059" name="Rectangle 3"/>
          <p:cNvSpPr>
            <a:spLocks noGrp="1" noRot="1"/>
          </p:cNvSpPr>
          <p:nvPr>
            <p:ph type="body" sz="half" idx="1"/>
          </p:nvPr>
        </p:nvSpPr>
        <p:spPr>
          <a:xfrm>
            <a:off x="468313" y="1628775"/>
            <a:ext cx="4186237"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buNone/>
            </a:pPr>
            <a:endParaRPr lang="zh-CN" altLang="zh-CN" sz="2800" dirty="0"/>
          </a:p>
        </p:txBody>
      </p:sp>
      <p:graphicFrame>
        <p:nvGraphicFramePr>
          <p:cNvPr id="45060" name="Object 4"/>
          <p:cNvGraphicFramePr>
            <a:graphicFrameLocks noGrp="1" noChangeAspect="1"/>
          </p:cNvGraphicFramePr>
          <p:nvPr>
            <p:ph sz="half" idx="2"/>
          </p:nvPr>
        </p:nvGraphicFramePr>
        <p:xfrm>
          <a:off x="1982788" y="2133600"/>
          <a:ext cx="5899150" cy="1981200"/>
        </p:xfrm>
        <a:graphic>
          <a:graphicData uri="http://schemas.openxmlformats.org/presentationml/2006/ole">
            <mc:AlternateContent xmlns:mc="http://schemas.openxmlformats.org/markup-compatibility/2006">
              <mc:Choice xmlns:v="urn:schemas-microsoft-com:vml" Requires="v">
                <p:oleObj spid="_x0000_s3083" name="" r:id="rId1" imgW="3327400" imgH="1117600" progId="Equation.DSMT4">
                  <p:embed/>
                </p:oleObj>
              </mc:Choice>
              <mc:Fallback>
                <p:oleObj name="" r:id="rId1" imgW="3327400" imgH="1117600" progId="Equation.DSMT4">
                  <p:embed/>
                  <p:pic>
                    <p:nvPicPr>
                      <p:cNvPr id="0" name="图片 3082"/>
                      <p:cNvPicPr/>
                      <p:nvPr/>
                    </p:nvPicPr>
                    <p:blipFill>
                      <a:blip r:embed="rId2"/>
                      <a:stretch>
                        <a:fillRect/>
                      </a:stretch>
                    </p:blipFill>
                    <p:spPr>
                      <a:xfrm>
                        <a:off x="1982788" y="2133600"/>
                        <a:ext cx="5899150" cy="1981200"/>
                      </a:xfrm>
                      <a:prstGeom prst="rect">
                        <a:avLst/>
                      </a:prstGeom>
                      <a:noFill/>
                      <a:ln w="38100">
                        <a:miter/>
                      </a:ln>
                    </p:spPr>
                  </p:pic>
                </p:oleObj>
              </mc:Fallback>
            </mc:AlternateContent>
          </a:graphicData>
        </a:graphic>
      </p:graphicFrame>
      <p:sp>
        <p:nvSpPr>
          <p:cNvPr id="26629" name="Text Box 5"/>
          <p:cNvSpPr txBox="1"/>
          <p:nvPr/>
        </p:nvSpPr>
        <p:spPr>
          <a:xfrm>
            <a:off x="468313" y="4149725"/>
            <a:ext cx="7924800" cy="1917700"/>
          </a:xfrm>
          <a:prstGeom prst="rect">
            <a:avLst/>
          </a:prstGeom>
          <a:noFill/>
          <a:ln w="9525">
            <a:noFill/>
          </a:ln>
        </p:spPr>
        <p:txBody>
          <a:bodyPr anchor="t" anchorCtr="0">
            <a:spAutoFit/>
          </a:bodyPr>
          <a:p>
            <a:pPr>
              <a:spcBef>
                <a:spcPct val="50000"/>
              </a:spcBef>
            </a:pPr>
            <a:r>
              <a:rPr lang="zh-CN" altLang="en-US" dirty="0">
                <a:solidFill>
                  <a:srgbClr val="0000FF"/>
                </a:solidFill>
                <a:latin typeface="宋体" panose="02010600030101010101" pitchFamily="2" charset="-122"/>
                <a:ea typeface="宋体" panose="02010600030101010101" pitchFamily="2" charset="-122"/>
              </a:rPr>
              <a:t>经验法则：</a:t>
            </a:r>
            <a:r>
              <a:rPr lang="en-US" altLang="zh-CN" dirty="0">
                <a:solidFill>
                  <a:srgbClr val="0000FF"/>
                </a:solidFill>
                <a:latin typeface="宋体" panose="02010600030101010101" pitchFamily="2" charset="-122"/>
                <a:ea typeface="宋体" panose="02010600030101010101" pitchFamily="2" charset="-122"/>
              </a:rPr>
              <a:t>1</a:t>
            </a:r>
            <a:r>
              <a:rPr lang="zh-CN" altLang="en-US" dirty="0">
                <a:solidFill>
                  <a:srgbClr val="0000FF"/>
                </a:solidFill>
                <a:latin typeface="宋体" panose="02010600030101010101" pitchFamily="2" charset="-122"/>
                <a:ea typeface="宋体" panose="02010600030101010101" pitchFamily="2" charset="-122"/>
              </a:rPr>
              <a:t>、体电阻应该在总电阻中起支配作用</a:t>
            </a:r>
            <a:endParaRPr lang="zh-CN" altLang="en-US" dirty="0">
              <a:solidFill>
                <a:srgbClr val="0000FF"/>
              </a:solidFill>
              <a:latin typeface="宋体" panose="02010600030101010101" pitchFamily="2" charset="-122"/>
              <a:ea typeface="宋体" panose="02010600030101010101" pitchFamily="2" charset="-122"/>
            </a:endParaRPr>
          </a:p>
          <a:p>
            <a:pPr>
              <a:spcBef>
                <a:spcPct val="50000"/>
              </a:spcBef>
            </a:pPr>
            <a:r>
              <a:rPr lang="zh-CN" altLang="en-US" dirty="0">
                <a:solidFill>
                  <a:srgbClr val="0000FF"/>
                </a:solidFill>
                <a:latin typeface="宋体" panose="02010600030101010101" pitchFamily="2" charset="-122"/>
                <a:ea typeface="宋体" panose="02010600030101010101" pitchFamily="2" charset="-122"/>
              </a:rPr>
              <a:t>          </a:t>
            </a:r>
            <a:r>
              <a:rPr lang="en-US" altLang="zh-CN" dirty="0">
                <a:solidFill>
                  <a:srgbClr val="0000FF"/>
                </a:solidFill>
                <a:latin typeface="宋体" panose="02010600030101010101" pitchFamily="2" charset="-122"/>
                <a:ea typeface="宋体" panose="02010600030101010101" pitchFamily="2" charset="-122"/>
              </a:rPr>
              <a:t>2</a:t>
            </a:r>
            <a:r>
              <a:rPr lang="zh-CN" altLang="en-US" dirty="0">
                <a:solidFill>
                  <a:srgbClr val="0000FF"/>
                </a:solidFill>
                <a:latin typeface="宋体" panose="02010600030101010101" pitchFamily="2" charset="-122"/>
                <a:ea typeface="宋体" panose="02010600030101010101" pitchFamily="2" charset="-122"/>
              </a:rPr>
              <a:t>、确保体区长度至少达到</a:t>
            </a:r>
            <a:r>
              <a:rPr lang="en-US" altLang="zh-CN" dirty="0">
                <a:solidFill>
                  <a:srgbClr val="0000FF"/>
                </a:solidFill>
                <a:latin typeface="宋体" panose="02010600030101010101" pitchFamily="2" charset="-122"/>
                <a:ea typeface="宋体" panose="02010600030101010101" pitchFamily="2" charset="-122"/>
              </a:rPr>
              <a:t>10</a:t>
            </a:r>
            <a:r>
              <a:rPr lang="zh-CN" altLang="en-US" dirty="0">
                <a:solidFill>
                  <a:srgbClr val="0000FF"/>
                </a:solidFill>
                <a:latin typeface="宋体" panose="02010600030101010101" pitchFamily="2" charset="-122"/>
                <a:ea typeface="宋体" panose="02010600030101010101" pitchFamily="2" charset="-122"/>
              </a:rPr>
              <a:t>微米，宽度</a:t>
            </a:r>
            <a:r>
              <a:rPr lang="en-US" altLang="zh-CN" dirty="0">
                <a:solidFill>
                  <a:srgbClr val="0000FF"/>
                </a:solidFill>
                <a:latin typeface="宋体" panose="02010600030101010101" pitchFamily="2" charset="-122"/>
                <a:ea typeface="宋体" panose="02010600030101010101" pitchFamily="2" charset="-122"/>
              </a:rPr>
              <a:t>5</a:t>
            </a:r>
            <a:r>
              <a:rPr lang="zh-CN" altLang="en-US" dirty="0">
                <a:solidFill>
                  <a:srgbClr val="0000FF"/>
                </a:solidFill>
                <a:latin typeface="宋体" panose="02010600030101010101" pitchFamily="2" charset="-122"/>
                <a:ea typeface="宋体" panose="02010600030101010101" pitchFamily="2" charset="-122"/>
              </a:rPr>
              <a:t>微米</a:t>
            </a:r>
            <a:endParaRPr lang="zh-CN" altLang="en-US" dirty="0">
              <a:solidFill>
                <a:srgbClr val="0000FF"/>
              </a:solidFill>
              <a:latin typeface="宋体" panose="02010600030101010101" pitchFamily="2" charset="-122"/>
              <a:ea typeface="宋体" panose="02010600030101010101" pitchFamily="2" charset="-122"/>
            </a:endParaRPr>
          </a:p>
          <a:p>
            <a:pPr algn="ctr">
              <a:spcBef>
                <a:spcPct val="50000"/>
              </a:spcBef>
            </a:pPr>
            <a:r>
              <a:rPr lang="zh-CN" altLang="en-US" dirty="0">
                <a:solidFill>
                  <a:srgbClr val="0000FF"/>
                </a:solidFill>
                <a:latin typeface="宋体" panose="02010600030101010101" pitchFamily="2" charset="-122"/>
                <a:ea typeface="宋体" panose="02010600030101010101" pitchFamily="2" charset="-122"/>
              </a:rPr>
              <a:t>        </a:t>
            </a:r>
            <a:r>
              <a:rPr lang="en-US" altLang="zh-CN" dirty="0">
                <a:solidFill>
                  <a:srgbClr val="0000FF"/>
                </a:solidFill>
                <a:latin typeface="宋体" panose="02010600030101010101" pitchFamily="2" charset="-122"/>
                <a:ea typeface="宋体" panose="02010600030101010101" pitchFamily="2" charset="-122"/>
              </a:rPr>
              <a:t>3</a:t>
            </a:r>
            <a:r>
              <a:rPr lang="zh-CN" altLang="en-US" dirty="0">
                <a:solidFill>
                  <a:srgbClr val="0000FF"/>
                </a:solidFill>
                <a:latin typeface="宋体" panose="02010600030101010101" pitchFamily="2" charset="-122"/>
                <a:ea typeface="宋体" panose="02010600030101010101" pitchFamily="2" charset="-122"/>
              </a:rPr>
              <a:t>、电阻的宽度和长度至少为工艺最小特征尺           寸的</a:t>
            </a:r>
            <a:r>
              <a:rPr lang="en-US" altLang="zh-CN" dirty="0">
                <a:solidFill>
                  <a:srgbClr val="0000FF"/>
                </a:solidFill>
                <a:latin typeface="宋体" panose="02010600030101010101" pitchFamily="2" charset="-122"/>
                <a:ea typeface="宋体" panose="02010600030101010101" pitchFamily="2" charset="-122"/>
              </a:rPr>
              <a:t>10</a:t>
            </a:r>
            <a:r>
              <a:rPr lang="zh-CN" altLang="en-US" dirty="0">
                <a:solidFill>
                  <a:srgbClr val="0000FF"/>
                </a:solidFill>
                <a:latin typeface="宋体" panose="02010600030101010101" pitchFamily="2" charset="-122"/>
                <a:ea typeface="宋体" panose="02010600030101010101" pitchFamily="2" charset="-122"/>
              </a:rPr>
              <a:t>倍和</a:t>
            </a:r>
            <a:r>
              <a:rPr lang="en-US" altLang="zh-CN" dirty="0">
                <a:solidFill>
                  <a:srgbClr val="0000FF"/>
                </a:solidFill>
                <a:latin typeface="宋体" panose="02010600030101010101" pitchFamily="2" charset="-122"/>
                <a:ea typeface="宋体" panose="02010600030101010101" pitchFamily="2" charset="-122"/>
              </a:rPr>
              <a:t>100</a:t>
            </a:r>
            <a:r>
              <a:rPr lang="zh-CN" altLang="en-US" dirty="0">
                <a:solidFill>
                  <a:srgbClr val="0000FF"/>
                </a:solidFill>
                <a:latin typeface="宋体" panose="02010600030101010101" pitchFamily="2" charset="-122"/>
                <a:ea typeface="宋体" panose="02010600030101010101" pitchFamily="2" charset="-122"/>
              </a:rPr>
              <a:t>倍</a:t>
            </a:r>
            <a:endParaRPr lang="zh-CN" altLang="en-US" dirty="0">
              <a:solidFill>
                <a:srgbClr val="0000FF"/>
              </a:solidFill>
              <a:latin typeface="宋体" panose="02010600030101010101" pitchFamily="2" charset="-122"/>
              <a:ea typeface="宋体" panose="02010600030101010101" pitchFamily="2" charset="-122"/>
            </a:endParaRPr>
          </a:p>
        </p:txBody>
      </p:sp>
      <p:sp>
        <p:nvSpPr>
          <p:cNvPr id="45062" name="Rectangle 2"/>
          <p:cNvSpPr txBox="1">
            <a:spLocks noRot="1"/>
          </p:cNvSpPr>
          <p:nvPr/>
        </p:nvSpPr>
        <p:spPr>
          <a:xfrm>
            <a:off x="250825" y="247650"/>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
        <p:nvSpPr>
          <p:cNvPr id="11"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完整的总电阻方程</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linds(horizontal)">
                                      <p:cBhvr>
                                        <p:cTn id="7" dur="10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608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6083" name="Rectangle 3"/>
          <p:cNvSpPr>
            <a:spLocks noGrp="1" noRot="1"/>
          </p:cNvSpPr>
          <p:nvPr>
            <p:ph idx="1"/>
          </p:nvPr>
        </p:nvSpPr>
        <p:spPr>
          <a:xfrm>
            <a:off x="323850" y="1773238"/>
            <a:ext cx="8540750" cy="2166937"/>
          </a:xfrm>
          <a:ln/>
        </p:spPr>
        <p:txBody>
          <a:bodyPr vert="horz" wrap="square" lIns="91440" tIns="45720" rIns="91440" bIns="45720" anchor="t" anchorCtr="0"/>
          <a:p>
            <a:pPr eaLnBrk="1" hangingPunct="1"/>
            <a:r>
              <a:rPr lang="zh-CN" altLang="en-US" dirty="0"/>
              <a:t>电阻器误差的来源</a:t>
            </a:r>
            <a:endParaRPr lang="zh-CN" altLang="en-US" dirty="0"/>
          </a:p>
          <a:p>
            <a:pPr eaLnBrk="1" hangingPunct="1">
              <a:buClr>
                <a:srgbClr val="FF0000"/>
              </a:buClr>
              <a:buFont typeface="Wingdings" panose="05000000000000000000" pitchFamily="2" charset="2"/>
              <a:buChar char="ü"/>
            </a:pPr>
            <a:r>
              <a:rPr lang="zh-CN" altLang="en-US" sz="2400" dirty="0"/>
              <a:t>长度和宽度的变化</a:t>
            </a:r>
            <a:r>
              <a:rPr lang="en-US" altLang="zh-CN" sz="2400" dirty="0"/>
              <a:t>(</a:t>
            </a:r>
            <a:r>
              <a:rPr lang="zh-CN" altLang="en-US" sz="2400" dirty="0"/>
              <a:t>德耳塔项）</a:t>
            </a:r>
            <a:endParaRPr lang="zh-CN" altLang="en-US" sz="2400" dirty="0"/>
          </a:p>
          <a:p>
            <a:pPr eaLnBrk="1" hangingPunct="1">
              <a:buClr>
                <a:srgbClr val="FF0000"/>
              </a:buClr>
              <a:buFont typeface="Wingdings" panose="05000000000000000000" pitchFamily="2" charset="2"/>
              <a:buChar char="ü"/>
            </a:pPr>
            <a:r>
              <a:rPr lang="zh-CN" altLang="en-US" sz="2400" dirty="0"/>
              <a:t>薄层电阻率的变化</a:t>
            </a:r>
            <a:endParaRPr lang="zh-CN" altLang="en-US" sz="2400" dirty="0"/>
          </a:p>
          <a:p>
            <a:pPr eaLnBrk="1" hangingPunct="1">
              <a:buClr>
                <a:srgbClr val="FF0000"/>
              </a:buClr>
              <a:buFont typeface="Wingdings" panose="05000000000000000000" pitchFamily="2" charset="2"/>
              <a:buChar char="ü"/>
            </a:pPr>
            <a:r>
              <a:rPr lang="zh-CN" altLang="en-US" sz="2400" dirty="0"/>
              <a:t>各层之间的对准（如接触孔的偏移或过腐蚀）</a:t>
            </a:r>
            <a:endParaRPr lang="zh-CN" altLang="en-US" sz="2400" dirty="0"/>
          </a:p>
          <a:p>
            <a:pPr eaLnBrk="1" hangingPunct="1">
              <a:buClr>
                <a:srgbClr val="FF0000"/>
              </a:buClr>
              <a:buFont typeface="Wingdings" panose="05000000000000000000" pitchFamily="2" charset="2"/>
              <a:buChar char="ü"/>
            </a:pPr>
            <a:r>
              <a:rPr lang="zh-CN" altLang="en-US" sz="2400" dirty="0"/>
              <a:t>薄层厚度的变化</a:t>
            </a:r>
            <a:endParaRPr lang="zh-CN" altLang="en-US" dirty="0"/>
          </a:p>
          <a:p>
            <a:pPr eaLnBrk="1" hangingPunct="1">
              <a:buClr>
                <a:srgbClr val="FF0000"/>
              </a:buClr>
              <a:buNone/>
            </a:pPr>
            <a:endParaRPr lang="en-US" altLang="zh-CN" dirty="0"/>
          </a:p>
        </p:txBody>
      </p:sp>
      <p:sp>
        <p:nvSpPr>
          <p:cNvPr id="46084" name="Text Box 4"/>
          <p:cNvSpPr txBox="1"/>
          <p:nvPr/>
        </p:nvSpPr>
        <p:spPr>
          <a:xfrm>
            <a:off x="749300" y="4292600"/>
            <a:ext cx="6997700" cy="519113"/>
          </a:xfrm>
          <a:prstGeom prst="rect">
            <a:avLst/>
          </a:prstGeom>
          <a:noFill/>
          <a:ln w="9525">
            <a:noFill/>
          </a:ln>
        </p:spPr>
        <p:txBody>
          <a:bodyPr anchor="t" anchorCtr="0">
            <a:spAutoFit/>
          </a:bodyPr>
          <a:p>
            <a:pPr>
              <a:spcBef>
                <a:spcPct val="50000"/>
              </a:spcBef>
              <a:buClrTx/>
              <a:buFontTx/>
              <a:buChar char="•"/>
            </a:pPr>
            <a:endParaRPr lang="zh-CN" altLang="zh-CN" sz="2800" dirty="0">
              <a:solidFill>
                <a:srgbClr val="0000FF"/>
              </a:solidFill>
              <a:latin typeface="楷体_GB2312" pitchFamily="49" charset="-122"/>
              <a:ea typeface="楷体_GB2312" pitchFamily="49" charset="-122"/>
            </a:endParaRPr>
          </a:p>
        </p:txBody>
      </p:sp>
      <p:sp>
        <p:nvSpPr>
          <p:cNvPr id="46085" name="Text Box 5"/>
          <p:cNvSpPr txBox="1"/>
          <p:nvPr/>
        </p:nvSpPr>
        <p:spPr>
          <a:xfrm>
            <a:off x="323850" y="3987800"/>
            <a:ext cx="8423275" cy="2100263"/>
          </a:xfrm>
          <a:prstGeom prst="rect">
            <a:avLst/>
          </a:prstGeom>
          <a:noFill/>
          <a:ln w="9525">
            <a:noFill/>
          </a:ln>
        </p:spPr>
        <p:txBody>
          <a:bodyPr anchor="t" anchorCtr="0">
            <a:spAutoFit/>
          </a:bodyPr>
          <a:p>
            <a:pPr>
              <a:spcBef>
                <a:spcPct val="50000"/>
              </a:spcBef>
              <a:buClrTx/>
              <a:buFontTx/>
              <a:buChar char="•"/>
            </a:pPr>
            <a:r>
              <a:rPr lang="zh-CN" altLang="en-US" dirty="0">
                <a:latin typeface="Times New Roman" panose="02020603050405020304" pitchFamily="18" charset="0"/>
                <a:ea typeface="宋体" panose="02010600030101010101" pitchFamily="2" charset="-122"/>
              </a:rPr>
              <a:t>进行合适的处理，提高选择参数的裕度</a:t>
            </a:r>
            <a:endParaRPr lang="zh-CN" altLang="en-US" dirty="0">
              <a:latin typeface="Times New Roman" panose="02020603050405020304" pitchFamily="18" charset="0"/>
              <a:ea typeface="宋体" panose="02010600030101010101" pitchFamily="2" charset="-122"/>
            </a:endParaRPr>
          </a:p>
          <a:p>
            <a:pPr>
              <a:spcBef>
                <a:spcPct val="50000"/>
              </a:spcBef>
              <a:buClrTx/>
              <a:buFontTx/>
              <a:buChar char="•"/>
            </a:pPr>
            <a:r>
              <a:rPr lang="zh-CN" altLang="en-US" dirty="0">
                <a:latin typeface="Times New Roman" panose="02020603050405020304" pitchFamily="18" charset="0"/>
                <a:ea typeface="宋体" panose="02010600030101010101" pitchFamily="2" charset="-122"/>
              </a:rPr>
              <a:t>经验法则：对高精度要求，将电阻做宽</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做长，或又宽又长</a:t>
            </a:r>
            <a:endParaRPr lang="zh-CN" altLang="en-US" dirty="0">
              <a:latin typeface="Times New Roman" panose="02020603050405020304" pitchFamily="18" charset="0"/>
              <a:ea typeface="宋体" panose="02010600030101010101" pitchFamily="2" charset="-122"/>
            </a:endParaRPr>
          </a:p>
          <a:p>
            <a:pPr>
              <a:spcBef>
                <a:spcPct val="50000"/>
              </a:spcBef>
              <a:buClrTx/>
              <a:buFontTx/>
              <a:buChar char="•"/>
            </a:pPr>
            <a:r>
              <a:rPr lang="zh-CN" altLang="en-US" dirty="0">
                <a:latin typeface="Times New Roman" panose="02020603050405020304" pitchFamily="18" charset="0"/>
                <a:ea typeface="宋体" panose="02010600030101010101" pitchFamily="2" charset="-122"/>
              </a:rPr>
              <a:t>采用反馈回路设计补偿工艺的偏差</a:t>
            </a:r>
            <a:endParaRPr lang="zh-CN" altLang="en-US" dirty="0">
              <a:latin typeface="Times New Roman" panose="02020603050405020304" pitchFamily="18" charset="0"/>
              <a:ea typeface="宋体" panose="02010600030101010101" pitchFamily="2" charset="-122"/>
            </a:endParaRPr>
          </a:p>
          <a:p>
            <a:pPr>
              <a:spcBef>
                <a:spcPct val="50000"/>
              </a:spcBef>
              <a:buClrTx/>
              <a:buFontTx/>
              <a:buChar char="•"/>
            </a:pPr>
            <a:endParaRPr lang="en-US" altLang="zh-CN" dirty="0">
              <a:solidFill>
                <a:srgbClr val="0000FF"/>
              </a:solidFill>
              <a:latin typeface="楷体_GB2312" pitchFamily="49" charset="-122"/>
              <a:ea typeface="楷体_GB2312" pitchFamily="49" charset="-122"/>
            </a:endParaRPr>
          </a:p>
        </p:txBody>
      </p:sp>
      <p:sp>
        <p:nvSpPr>
          <p:cNvPr id="46086" name="标题 1"/>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46087" name="Rectangle 2"/>
          <p:cNvSpPr txBox="1">
            <a:spLocks noRot="1"/>
          </p:cNvSpPr>
          <p:nvPr/>
        </p:nvSpPr>
        <p:spPr>
          <a:xfrm>
            <a:off x="206375" y="598488"/>
            <a:ext cx="8540750" cy="1143000"/>
          </a:xfrm>
          <a:prstGeom prst="rect">
            <a:avLst/>
          </a:prstGeom>
          <a:noFill/>
          <a:ln w="9525">
            <a:noFill/>
          </a:ln>
        </p:spPr>
        <p:txBody>
          <a:bodyPr anchor="ctr" anchorCtr="0"/>
          <a:p>
            <a:pPr algn="ctr"/>
            <a:r>
              <a:rPr lang="en-US" altLang="zh-CN" sz="4400" dirty="0">
                <a:solidFill>
                  <a:schemeClr val="tx2"/>
                </a:solidFill>
                <a:latin typeface="Arial" panose="020B0604020202020204" pitchFamily="34" charset="0"/>
                <a:ea typeface="宋体" panose="02010600030101010101" pitchFamily="2" charset="-122"/>
              </a:rPr>
              <a:t>6.4 </a:t>
            </a:r>
            <a:r>
              <a:rPr lang="zh-CN" altLang="en-US" sz="4400" dirty="0">
                <a:solidFill>
                  <a:schemeClr val="tx2"/>
                </a:solidFill>
                <a:latin typeface="Arial" panose="020B0604020202020204" pitchFamily="34" charset="0"/>
                <a:ea typeface="宋体" panose="02010600030101010101" pitchFamily="2" charset="-122"/>
              </a:rPr>
              <a:t>电阻值公式推导</a:t>
            </a:r>
            <a:endParaRPr lang="zh-CN" altLang="en-US" sz="4400" dirty="0">
              <a:solidFill>
                <a:schemeClr val="tx2"/>
              </a:solidFill>
              <a:latin typeface="Arial" panose="020B060402020202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024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0243" name="Rectangle 2"/>
          <p:cNvSpPr>
            <a:spLocks noGrp="1" noRot="1"/>
          </p:cNvSpPr>
          <p:nvPr>
            <p:ph type="title"/>
          </p:nvPr>
        </p:nvSpPr>
        <p:spPr>
          <a:ln/>
        </p:spPr>
        <p:txBody>
          <a:bodyPr vert="horz" wrap="square" lIns="91440" tIns="45720" rIns="91440" bIns="45720" anchor="ctr" anchorCtr="0"/>
          <a:p>
            <a:pPr eaLnBrk="1" hangingPunct="1"/>
            <a:r>
              <a:rPr lang="en-US" altLang="zh-CN" dirty="0"/>
              <a:t>6.1 </a:t>
            </a:r>
            <a:r>
              <a:rPr lang="zh-CN" altLang="en-US" dirty="0"/>
              <a:t>温度系数</a:t>
            </a:r>
            <a:endParaRPr lang="zh-CN" altLang="en-US" dirty="0"/>
          </a:p>
        </p:txBody>
      </p:sp>
      <p:sp>
        <p:nvSpPr>
          <p:cNvPr id="38915" name="Rectangle 3"/>
          <p:cNvSpPr>
            <a:spLocks noGrp="1" noRot="1"/>
          </p:cNvSpPr>
          <p:nvPr>
            <p:ph idx="1"/>
          </p:nvPr>
        </p:nvSpPr>
        <p:spPr>
          <a:ln/>
        </p:spPr>
        <p:txBody>
          <a:bodyPr vert="horz" wrap="square" lIns="91440" tIns="45720" rIns="91440" bIns="45720" anchor="t" anchorCtr="0"/>
          <a:p>
            <a:pPr eaLnBrk="1" hangingPunct="1">
              <a:lnSpc>
                <a:spcPct val="80000"/>
              </a:lnSpc>
            </a:pPr>
            <a:r>
              <a:rPr lang="en-US" altLang="zh-CN" sz="2800" dirty="0"/>
              <a:t>CMOS</a:t>
            </a:r>
            <a:r>
              <a:rPr lang="zh-CN" altLang="en-US" sz="2800" dirty="0"/>
              <a:t>工艺中电阻的值随着温度的变化而变化。变化的值同常用</a:t>
            </a:r>
            <a:r>
              <a:rPr lang="en-US" altLang="zh-CN" sz="2800" dirty="0">
                <a:solidFill>
                  <a:srgbClr val="FF0000"/>
                </a:solidFill>
              </a:rPr>
              <a:t>ppm/℃</a:t>
            </a:r>
            <a:r>
              <a:rPr lang="en-US" altLang="zh-CN" sz="2800" dirty="0"/>
              <a:t>(parts per million per degree C</a:t>
            </a:r>
            <a:r>
              <a:rPr lang="zh-CN" altLang="en-US" sz="2800" dirty="0"/>
              <a:t>）表示，等效于</a:t>
            </a:r>
            <a:r>
              <a:rPr lang="en-US" altLang="zh-CN" sz="2800" dirty="0"/>
              <a:t>10</a:t>
            </a:r>
            <a:r>
              <a:rPr lang="en-US" altLang="zh-CN" sz="2800" baseline="30000" dirty="0"/>
              <a:t>-6</a:t>
            </a:r>
            <a:r>
              <a:rPr lang="en-US" altLang="zh-CN" sz="2800" dirty="0"/>
              <a:t>/ ℃ </a:t>
            </a:r>
            <a:r>
              <a:rPr lang="zh-CN" altLang="en-US" sz="2800" dirty="0"/>
              <a:t>。</a:t>
            </a:r>
            <a:endParaRPr lang="zh-CN" altLang="en-US" sz="2800" dirty="0"/>
          </a:p>
          <a:p>
            <a:pPr eaLnBrk="1" hangingPunct="1">
              <a:lnSpc>
                <a:spcPct val="80000"/>
              </a:lnSpc>
            </a:pPr>
            <a:r>
              <a:rPr lang="zh-CN" altLang="en-US" sz="2800" dirty="0"/>
              <a:t>通常以下式来描述电阻温度特性：</a:t>
            </a:r>
            <a:endParaRPr lang="zh-CN" altLang="en-US" sz="2800" dirty="0"/>
          </a:p>
          <a:p>
            <a:pPr eaLnBrk="1" hangingPunct="1">
              <a:lnSpc>
                <a:spcPct val="80000"/>
              </a:lnSpc>
              <a:buNone/>
            </a:pPr>
            <a:r>
              <a:rPr lang="zh-CN" altLang="en-US" sz="2800" dirty="0"/>
              <a:t>    </a:t>
            </a:r>
            <a:r>
              <a:rPr lang="en-US" altLang="zh-CN" sz="2800" dirty="0"/>
              <a:t>R(T)=R(T</a:t>
            </a:r>
            <a:r>
              <a:rPr lang="en-US" altLang="zh-CN" sz="2800" baseline="-25000" dirty="0"/>
              <a:t>0</a:t>
            </a:r>
            <a:r>
              <a:rPr lang="en-US" altLang="zh-CN" sz="2800" dirty="0"/>
              <a:t>) </a:t>
            </a:r>
            <a:r>
              <a:rPr lang="en-US" altLang="en-US" sz="2800" dirty="0"/>
              <a:t>·</a:t>
            </a:r>
            <a:r>
              <a:rPr lang="en-US" altLang="zh-CN" sz="2800" dirty="0"/>
              <a:t>(1+</a:t>
            </a:r>
            <a:r>
              <a:rPr lang="en-US" altLang="zh-CN" sz="2800" dirty="0">
                <a:solidFill>
                  <a:srgbClr val="FF0000"/>
                </a:solidFill>
              </a:rPr>
              <a:t>TCR1</a:t>
            </a:r>
            <a:r>
              <a:rPr lang="en-US" altLang="zh-CN" sz="2800" dirty="0"/>
              <a:t>·(T-T</a:t>
            </a:r>
            <a:r>
              <a:rPr lang="en-US" altLang="zh-CN" sz="2800" baseline="-25000" dirty="0"/>
              <a:t>0</a:t>
            </a:r>
            <a:r>
              <a:rPr lang="en-US" altLang="zh-CN" sz="2800" dirty="0"/>
              <a:t>))</a:t>
            </a:r>
            <a:endParaRPr lang="en-US" altLang="zh-CN" sz="2800" dirty="0"/>
          </a:p>
          <a:p>
            <a:pPr eaLnBrk="1" hangingPunct="1">
              <a:lnSpc>
                <a:spcPct val="80000"/>
              </a:lnSpc>
              <a:buNone/>
            </a:pPr>
            <a:r>
              <a:rPr lang="en-US" altLang="zh-CN" sz="2800" dirty="0"/>
              <a:t>   </a:t>
            </a:r>
            <a:r>
              <a:rPr lang="zh-CN" altLang="en-US" sz="2000" dirty="0"/>
              <a:t>其中</a:t>
            </a:r>
            <a:r>
              <a:rPr lang="en-US" altLang="zh-CN" sz="2000" dirty="0"/>
              <a:t>R(T0)</a:t>
            </a:r>
            <a:r>
              <a:rPr lang="zh-CN" altLang="en-US" sz="2000" dirty="0"/>
              <a:t>为室温</a:t>
            </a:r>
            <a:r>
              <a:rPr lang="en-US" altLang="zh-CN" sz="2000" dirty="0"/>
              <a:t>T0</a:t>
            </a:r>
            <a:r>
              <a:rPr lang="zh-CN" altLang="en-US" sz="2000" dirty="0"/>
              <a:t>下的电阻值，</a:t>
            </a:r>
            <a:r>
              <a:rPr lang="en-US" altLang="zh-CN" sz="2000" dirty="0"/>
              <a:t>TCR1</a:t>
            </a:r>
            <a:r>
              <a:rPr lang="zh-CN" altLang="en-US" sz="2000" dirty="0"/>
              <a:t>为电阻的</a:t>
            </a:r>
            <a:r>
              <a:rPr lang="zh-CN" altLang="en-US" sz="2000" dirty="0">
                <a:solidFill>
                  <a:srgbClr val="FF0000"/>
                </a:solidFill>
              </a:rPr>
              <a:t>一阶温度系数</a:t>
            </a:r>
            <a:endParaRPr lang="zh-CN" altLang="en-US" sz="2000" dirty="0">
              <a:solidFill>
                <a:srgbClr val="FF0000"/>
              </a:solidFill>
            </a:endParaRPr>
          </a:p>
          <a:p>
            <a:pPr eaLnBrk="1" hangingPunct="1">
              <a:lnSpc>
                <a:spcPct val="80000"/>
              </a:lnSpc>
            </a:pPr>
            <a:r>
              <a:rPr lang="zh-CN" altLang="en-US" sz="2800" dirty="0"/>
              <a:t>注意：有时我们也用二阶部分来表示电阻的温度特性</a:t>
            </a:r>
            <a:r>
              <a:rPr lang="en-US" altLang="zh-CN" sz="2800" dirty="0"/>
              <a:t>(</a:t>
            </a:r>
            <a:r>
              <a:rPr lang="zh-CN" altLang="en-US" sz="2800" dirty="0"/>
              <a:t>常用于电路的</a:t>
            </a:r>
            <a:r>
              <a:rPr lang="en-US" altLang="zh-CN" sz="2800" dirty="0"/>
              <a:t>spice</a:t>
            </a:r>
            <a:r>
              <a:rPr lang="zh-CN" altLang="en-US" sz="2800" dirty="0"/>
              <a:t>模拟时）：</a:t>
            </a:r>
            <a:endParaRPr lang="zh-CN" altLang="en-US" sz="2800" dirty="0"/>
          </a:p>
          <a:p>
            <a:pPr eaLnBrk="1" hangingPunct="1">
              <a:lnSpc>
                <a:spcPct val="80000"/>
              </a:lnSpc>
              <a:buNone/>
            </a:pPr>
            <a:r>
              <a:rPr lang="zh-CN" altLang="en-US" sz="2800" dirty="0"/>
              <a:t>     </a:t>
            </a:r>
            <a:r>
              <a:rPr lang="en-US" altLang="zh-CN" sz="2800" dirty="0"/>
              <a:t>R(T)=R(T</a:t>
            </a:r>
            <a:r>
              <a:rPr lang="en-US" altLang="zh-CN" sz="2800" baseline="-25000" dirty="0"/>
              <a:t>0</a:t>
            </a:r>
            <a:r>
              <a:rPr lang="en-US" altLang="zh-CN" sz="2800" dirty="0"/>
              <a:t>) ·(1+TCR1·(T-T</a:t>
            </a:r>
            <a:r>
              <a:rPr lang="en-US" altLang="zh-CN" sz="2800" baseline="-25000" dirty="0"/>
              <a:t>0</a:t>
            </a:r>
            <a:r>
              <a:rPr lang="en-US" altLang="zh-CN" sz="2800" dirty="0"/>
              <a:t>)+TCR2·(T-T</a:t>
            </a:r>
            <a:r>
              <a:rPr lang="en-US" altLang="zh-CN" sz="2800" baseline="-25000" dirty="0"/>
              <a:t>0</a:t>
            </a:r>
            <a:r>
              <a:rPr lang="en-US" altLang="zh-CN" sz="2800" dirty="0"/>
              <a:t>)</a:t>
            </a:r>
            <a:r>
              <a:rPr lang="en-US" altLang="zh-CN" sz="2800" baseline="30000" dirty="0"/>
              <a:t>2</a:t>
            </a:r>
            <a:r>
              <a:rPr lang="en-US" altLang="zh-CN" sz="2800" dirty="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5">
                                            <p:txEl>
                                              <p:charRg st="166" end="207"/>
                                            </p:txEl>
                                          </p:spTgt>
                                        </p:tgtEl>
                                        <p:attrNameLst>
                                          <p:attrName>style.visibility</p:attrName>
                                        </p:attrNameLst>
                                      </p:cBhvr>
                                      <p:to>
                                        <p:strVal val="visible"/>
                                      </p:to>
                                    </p:set>
                                    <p:anim calcmode="lin" valueType="num">
                                      <p:cBhvr additive="base">
                                        <p:cTn id="7" dur="500" fill="hold"/>
                                        <p:tgtEl>
                                          <p:spTgt spid="38915">
                                            <p:txEl>
                                              <p:charRg st="166" end="20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charRg st="166" end="20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5">
                                            <p:txEl>
                                              <p:charRg st="207" end="253"/>
                                            </p:txEl>
                                          </p:spTgt>
                                        </p:tgtEl>
                                        <p:attrNameLst>
                                          <p:attrName>style.visibility</p:attrName>
                                        </p:attrNameLst>
                                      </p:cBhvr>
                                      <p:to>
                                        <p:strVal val="visible"/>
                                      </p:to>
                                    </p:set>
                                    <p:anim calcmode="lin" valueType="num">
                                      <p:cBhvr additive="base">
                                        <p:cTn id="11" dur="500" fill="hold"/>
                                        <p:tgtEl>
                                          <p:spTgt spid="38915">
                                            <p:txEl>
                                              <p:charRg st="207" end="25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5">
                                            <p:txEl>
                                              <p:charRg st="207" end="25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7106"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7107" name="Rectangle 2"/>
          <p:cNvSpPr>
            <a:spLocks noGrp="1" noRot="1"/>
          </p:cNvSpPr>
          <p:nvPr>
            <p:ph type="title"/>
          </p:nvPr>
        </p:nvSpPr>
        <p:spPr>
          <a:ln/>
        </p:spPr>
        <p:txBody>
          <a:bodyPr vert="horz" wrap="square" lIns="91440" tIns="45720" rIns="91440" bIns="45720" anchor="ctr" anchorCtr="0"/>
          <a:p>
            <a:pPr eaLnBrk="1" hangingPunct="1"/>
            <a:r>
              <a:rPr lang="en-US" altLang="zh-CN" dirty="0"/>
              <a:t>6.5 </a:t>
            </a:r>
            <a:r>
              <a:rPr lang="zh-CN" altLang="en-US" dirty="0"/>
              <a:t>特殊要求的电阻</a:t>
            </a:r>
            <a:endParaRPr lang="zh-CN" altLang="en-US" dirty="0"/>
          </a:p>
        </p:txBody>
      </p:sp>
      <p:sp>
        <p:nvSpPr>
          <p:cNvPr id="47108" name="Rectangle 3"/>
          <p:cNvSpPr>
            <a:spLocks noGrp="1" noRot="1"/>
          </p:cNvSpPr>
          <p:nvPr>
            <p:ph type="body" sz="half" idx="1"/>
          </p:nvPr>
        </p:nvSpPr>
        <p:spPr>
          <a:xfrm>
            <a:off x="304800" y="1981200"/>
            <a:ext cx="4186238" cy="530225"/>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大电阻</a:t>
            </a:r>
            <a:r>
              <a:rPr lang="en-US" altLang="zh-CN" sz="2800" dirty="0"/>
              <a:t>-</a:t>
            </a:r>
            <a:r>
              <a:rPr lang="zh-CN" altLang="en-US" sz="2800" dirty="0"/>
              <a:t>低精度</a:t>
            </a:r>
            <a:endParaRPr lang="zh-CN" altLang="en-US" sz="2800" dirty="0"/>
          </a:p>
        </p:txBody>
      </p:sp>
      <p:sp>
        <p:nvSpPr>
          <p:cNvPr id="27652" name="Text Box 4"/>
          <p:cNvSpPr txBox="1"/>
          <p:nvPr/>
        </p:nvSpPr>
        <p:spPr>
          <a:xfrm>
            <a:off x="533400" y="2768600"/>
            <a:ext cx="4102100" cy="946150"/>
          </a:xfrm>
          <a:prstGeom prst="rect">
            <a:avLst/>
          </a:prstGeom>
          <a:noFill/>
          <a:ln w="9525">
            <a:noFill/>
          </a:ln>
        </p:spPr>
        <p:txBody>
          <a:bodyPr anchor="t" anchorCtr="0">
            <a:spAutoFit/>
          </a:bodyPr>
          <a:p>
            <a:pPr>
              <a:spcBef>
                <a:spcPct val="50000"/>
              </a:spcBef>
            </a:pPr>
            <a:r>
              <a:rPr lang="zh-CN" altLang="en-US" sz="2800" dirty="0">
                <a:solidFill>
                  <a:srgbClr val="3333CC"/>
                </a:solidFill>
                <a:latin typeface="楷体_GB2312" pitchFamily="49" charset="-122"/>
                <a:ea typeface="楷体_GB2312" pitchFamily="49" charset="-122"/>
              </a:rPr>
              <a:t>在电阻器的中部采用工艺所允许的最小宽度</a:t>
            </a:r>
            <a:endParaRPr lang="zh-CN" altLang="en-US" sz="2800" dirty="0">
              <a:solidFill>
                <a:srgbClr val="3333CC"/>
              </a:solidFill>
              <a:latin typeface="楷体_GB2312" pitchFamily="49" charset="-122"/>
              <a:ea typeface="楷体_GB2312" pitchFamily="49" charset="-122"/>
            </a:endParaRPr>
          </a:p>
        </p:txBody>
      </p:sp>
      <p:sp>
        <p:nvSpPr>
          <p:cNvPr id="27653" name="Text Box 5"/>
          <p:cNvSpPr txBox="1"/>
          <p:nvPr/>
        </p:nvSpPr>
        <p:spPr>
          <a:xfrm>
            <a:off x="508000" y="3987800"/>
            <a:ext cx="3860800" cy="2014538"/>
          </a:xfrm>
          <a:prstGeom prst="rect">
            <a:avLst/>
          </a:prstGeom>
          <a:noFill/>
          <a:ln w="9525">
            <a:noFill/>
          </a:ln>
        </p:spPr>
        <p:txBody>
          <a:bodyPr anchor="t" anchorCtr="0">
            <a:spAutoFit/>
          </a:bodyPr>
          <a:p>
            <a:pPr>
              <a:spcBef>
                <a:spcPct val="50000"/>
              </a:spcBef>
            </a:pPr>
            <a:r>
              <a:rPr lang="zh-CN" altLang="en-US" sz="2800" dirty="0">
                <a:latin typeface="楷体_GB2312" pitchFamily="49" charset="-122"/>
                <a:ea typeface="楷体_GB2312" pitchFamily="49" charset="-122"/>
              </a:rPr>
              <a:t>通常，体区材料的最小宽度比接触区材料的最小宽度小。</a:t>
            </a:r>
            <a:endParaRPr lang="zh-CN" altLang="en-US" sz="2800" dirty="0">
              <a:latin typeface="楷体_GB2312" pitchFamily="49" charset="-122"/>
              <a:ea typeface="楷体_GB2312" pitchFamily="49" charset="-122"/>
            </a:endParaRPr>
          </a:p>
          <a:p>
            <a:pPr algn="ctr">
              <a:spcBef>
                <a:spcPct val="50000"/>
              </a:spcBef>
            </a:pPr>
            <a:endParaRPr lang="en-US" altLang="zh-CN" sz="2800" dirty="0">
              <a:solidFill>
                <a:srgbClr val="0000FF"/>
              </a:solidFill>
              <a:latin typeface="楷体_GB2312" pitchFamily="49" charset="-122"/>
              <a:ea typeface="楷体_GB2312" pitchFamily="49" charset="-122"/>
            </a:endParaRPr>
          </a:p>
        </p:txBody>
      </p:sp>
      <p:sp>
        <p:nvSpPr>
          <p:cNvPr id="27655" name="AutoShape 7"/>
          <p:cNvSpPr/>
          <p:nvPr/>
        </p:nvSpPr>
        <p:spPr>
          <a:xfrm>
            <a:off x="6659563" y="908050"/>
            <a:ext cx="1308100" cy="1270000"/>
          </a:xfrm>
          <a:prstGeom prst="cloudCallout">
            <a:avLst>
              <a:gd name="adj1" fmla="val -20995"/>
              <a:gd name="adj2" fmla="val 63750"/>
            </a:avLst>
          </a:prstGeom>
          <a:solidFill>
            <a:schemeClr val="accent1"/>
          </a:solidFill>
          <a:ln w="9525" cap="flat" cmpd="sng">
            <a:solidFill>
              <a:schemeClr val="tx1"/>
            </a:solidFill>
            <a:prstDash val="solid"/>
            <a:round/>
            <a:headEnd type="none" w="med" len="med"/>
            <a:tailEnd type="none" w="med" len="med"/>
          </a:ln>
        </p:spPr>
        <p:txBody>
          <a:bodyPr anchor="t" anchorCtr="0"/>
          <a:p>
            <a:pPr algn="ctr">
              <a:spcBef>
                <a:spcPct val="50000"/>
              </a:spcBef>
            </a:pPr>
            <a:r>
              <a:rPr lang="zh-CN" altLang="en-US" dirty="0">
                <a:solidFill>
                  <a:srgbClr val="FF0000"/>
                </a:solidFill>
                <a:latin typeface="楷体_GB2312" pitchFamily="49" charset="-122"/>
                <a:ea typeface="楷体_GB2312" pitchFamily="49" charset="-122"/>
              </a:rPr>
              <a:t>狗骨</a:t>
            </a:r>
            <a:endParaRPr lang="zh-CN" altLang="en-US" dirty="0">
              <a:solidFill>
                <a:srgbClr val="FF0000"/>
              </a:solidFill>
              <a:latin typeface="楷体_GB2312" pitchFamily="49" charset="-122"/>
              <a:ea typeface="楷体_GB2312" pitchFamily="49" charset="-122"/>
            </a:endParaRPr>
          </a:p>
          <a:p>
            <a:pPr algn="ctr">
              <a:spcBef>
                <a:spcPct val="50000"/>
              </a:spcBef>
            </a:pPr>
            <a:r>
              <a:rPr lang="zh-CN" altLang="en-US" dirty="0">
                <a:solidFill>
                  <a:srgbClr val="FF0000"/>
                </a:solidFill>
                <a:latin typeface="楷体_GB2312" pitchFamily="49" charset="-122"/>
                <a:ea typeface="楷体_GB2312" pitchFamily="49" charset="-122"/>
              </a:rPr>
              <a:t>电阻</a:t>
            </a:r>
            <a:endParaRPr lang="zh-CN" altLang="en-US" dirty="0">
              <a:solidFill>
                <a:srgbClr val="FF0000"/>
              </a:solidFill>
              <a:latin typeface="楷体_GB2312" pitchFamily="49" charset="-122"/>
              <a:ea typeface="楷体_GB2312" pitchFamily="49" charset="-122"/>
            </a:endParaRPr>
          </a:p>
        </p:txBody>
      </p:sp>
      <p:sp>
        <p:nvSpPr>
          <p:cNvPr id="27657" name="AutoShape 9"/>
          <p:cNvSpPr/>
          <p:nvPr/>
        </p:nvSpPr>
        <p:spPr>
          <a:xfrm>
            <a:off x="3203575" y="4941888"/>
            <a:ext cx="2328863" cy="1171575"/>
          </a:xfrm>
          <a:prstGeom prst="cloudCallout">
            <a:avLst>
              <a:gd name="adj1" fmla="val 55796"/>
              <a:gd name="adj2" fmla="val 26560"/>
            </a:avLst>
          </a:prstGeom>
          <a:solidFill>
            <a:schemeClr val="accent1"/>
          </a:solidFill>
          <a:ln w="9525" cap="flat" cmpd="sng">
            <a:solidFill>
              <a:schemeClr val="tx1"/>
            </a:solidFill>
            <a:prstDash val="solid"/>
            <a:round/>
            <a:headEnd type="none" w="med" len="med"/>
            <a:tailEnd type="none" w="med" len="med"/>
          </a:ln>
        </p:spPr>
        <p:txBody>
          <a:bodyPr anchor="t" anchorCtr="0"/>
          <a:p>
            <a:pPr algn="ctr">
              <a:spcBef>
                <a:spcPct val="50000"/>
              </a:spcBef>
            </a:pPr>
            <a:r>
              <a:rPr lang="zh-CN" altLang="en-US" dirty="0">
                <a:solidFill>
                  <a:srgbClr val="FF0000"/>
                </a:solidFill>
                <a:latin typeface="楷体_GB2312" pitchFamily="49" charset="-122"/>
                <a:ea typeface="楷体_GB2312" pitchFamily="49" charset="-122"/>
              </a:rPr>
              <a:t>折弯型电阻</a:t>
            </a:r>
            <a:endParaRPr lang="zh-CN" altLang="en-US" dirty="0">
              <a:solidFill>
                <a:srgbClr val="FF0000"/>
              </a:solidFill>
              <a:latin typeface="楷体_GB2312" pitchFamily="49" charset="-122"/>
              <a:ea typeface="楷体_GB2312" pitchFamily="49" charset="-122"/>
            </a:endParaRPr>
          </a:p>
        </p:txBody>
      </p:sp>
      <p:pic>
        <p:nvPicPr>
          <p:cNvPr id="47113" name="Picture 11"/>
          <p:cNvPicPr>
            <a:picLocks noGrp="1" noRot="1" noChangeAspect="1"/>
          </p:cNvPicPr>
          <p:nvPr>
            <p:ph sz="quarter" idx="2"/>
          </p:nvPr>
        </p:nvPicPr>
        <p:blipFill>
          <a:blip r:embed="rId1"/>
          <a:stretch>
            <a:fillRect/>
          </a:stretch>
        </p:blipFill>
        <p:spPr>
          <a:xfrm>
            <a:off x="4716463" y="2420938"/>
            <a:ext cx="4029075" cy="1181100"/>
          </a:xfrm>
          <a:ln/>
        </p:spPr>
      </p:pic>
      <p:pic>
        <p:nvPicPr>
          <p:cNvPr id="27661" name="Picture 13"/>
          <p:cNvPicPr>
            <a:picLocks noGrp="1" noRot="1" noChangeAspect="1"/>
          </p:cNvPicPr>
          <p:nvPr>
            <p:ph sz="quarter" idx="3"/>
          </p:nvPr>
        </p:nvPicPr>
        <p:blipFill>
          <a:blip r:embed="rId2"/>
          <a:stretch>
            <a:fillRect/>
          </a:stretch>
        </p:blipFill>
        <p:spPr>
          <a:xfrm>
            <a:off x="5724525" y="3860800"/>
            <a:ext cx="2376488" cy="2520950"/>
          </a:xfr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blinds(horizontal)">
                                      <p:cBhvr>
                                        <p:cTn id="7" dur="500"/>
                                        <p:tgtEl>
                                          <p:spTgt spid="276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blinds(horizontal)">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box(in)">
                                      <p:cBhvr>
                                        <p:cTn id="17" dur="500"/>
                                        <p:tgtEl>
                                          <p:spTgt spid="2765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6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7657"/>
                                        </p:tgtEl>
                                        <p:attrNameLst>
                                          <p:attrName>style.visibility</p:attrName>
                                        </p:attrNameLst>
                                      </p:cBhvr>
                                      <p:to>
                                        <p:strVal val="visible"/>
                                      </p:to>
                                    </p:set>
                                    <p:animEffect transition="in" filter="blinds(horizontal)">
                                      <p:cBhvr>
                                        <p:cTn id="26" dur="1000"/>
                                        <p:tgtEl>
                                          <p:spTgt spid="27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3" grpId="0"/>
      <p:bldP spid="27655" grpId="0" animBg="1"/>
      <p:bldP spid="276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813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8131" name="Rectangle 2"/>
          <p:cNvSpPr>
            <a:spLocks noGrp="1" noRot="1"/>
          </p:cNvSpPr>
          <p:nvPr>
            <p:ph type="title"/>
          </p:nvPr>
        </p:nvSpPr>
        <p:spPr>
          <a:ln/>
        </p:spPr>
        <p:txBody>
          <a:bodyPr vert="horz" wrap="square" lIns="91440" tIns="45720" rIns="91440" bIns="45720" anchor="ctr" anchorCtr="0"/>
          <a:p>
            <a:pPr eaLnBrk="1" hangingPunct="1"/>
            <a:r>
              <a:rPr lang="en-US" altLang="zh-CN" dirty="0"/>
              <a:t>6.5 </a:t>
            </a:r>
            <a:r>
              <a:rPr lang="zh-CN" altLang="en-US" dirty="0"/>
              <a:t>特殊要求的电阻</a:t>
            </a:r>
            <a:endParaRPr lang="zh-CN" altLang="en-US" dirty="0"/>
          </a:p>
        </p:txBody>
      </p:sp>
      <p:sp>
        <p:nvSpPr>
          <p:cNvPr id="48132" name="Rectangle 3"/>
          <p:cNvSpPr>
            <a:spLocks noGrp="1" noRot="1"/>
          </p:cNvSpPr>
          <p:nvPr>
            <p:ph type="body" idx="4294967295"/>
          </p:nvPr>
        </p:nvSpPr>
        <p:spPr>
          <a:xfrm>
            <a:off x="876300" y="1765300"/>
            <a:ext cx="7772400" cy="635000"/>
          </a:xfrm>
          <a:ln/>
        </p:spPr>
        <p:txBody>
          <a:bodyPr vert="horz" wrap="square" lIns="92075" tIns="46038" rIns="92075" bIns="46038" anchor="t" anchorCtr="0"/>
          <a:p>
            <a:pPr eaLnBrk="1" hangingPunct="1"/>
            <a:r>
              <a:rPr lang="zh-CN" altLang="en-US" dirty="0"/>
              <a:t>大电阻</a:t>
            </a:r>
            <a:r>
              <a:rPr lang="en-US" altLang="zh-CN" dirty="0"/>
              <a:t>-</a:t>
            </a:r>
            <a:r>
              <a:rPr lang="zh-CN" altLang="en-US" dirty="0"/>
              <a:t>低精度</a:t>
            </a:r>
            <a:endParaRPr lang="zh-CN" altLang="en-US" dirty="0"/>
          </a:p>
        </p:txBody>
      </p:sp>
      <p:pic>
        <p:nvPicPr>
          <p:cNvPr id="48133" name="Picture 4" descr="照片xxx1 572"/>
          <p:cNvPicPr>
            <a:picLocks noGrp="1" noRot="1" noChangeAspect="1"/>
          </p:cNvPicPr>
          <p:nvPr>
            <p:ph idx="1"/>
          </p:nvPr>
        </p:nvPicPr>
        <p:blipFill>
          <a:blip r:embed="rId1"/>
          <a:srcRect l="13031" t="8409" r="39090" b="55441"/>
          <a:stretch>
            <a:fillRect/>
          </a:stretch>
        </p:blipFill>
        <p:spPr>
          <a:xfrm>
            <a:off x="1428750" y="3390900"/>
            <a:ext cx="2897188" cy="2559050"/>
          </a:xfrm>
          <a:ln/>
        </p:spPr>
      </p:pic>
      <p:sp>
        <p:nvSpPr>
          <p:cNvPr id="48134" name="Text Box 5"/>
          <p:cNvSpPr txBox="1"/>
          <p:nvPr/>
        </p:nvSpPr>
        <p:spPr>
          <a:xfrm>
            <a:off x="1042988" y="2420938"/>
            <a:ext cx="4000500" cy="946150"/>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怎样计算方块数来确定体电阻</a:t>
            </a:r>
            <a:endParaRPr lang="zh-CN" altLang="en-US" sz="2800" dirty="0">
              <a:solidFill>
                <a:srgbClr val="0000FF"/>
              </a:solidFill>
              <a:latin typeface="楷体_GB2312" pitchFamily="49" charset="-122"/>
              <a:ea typeface="楷体_GB2312" pitchFamily="49" charset="-122"/>
            </a:endParaRPr>
          </a:p>
        </p:txBody>
      </p:sp>
      <p:sp>
        <p:nvSpPr>
          <p:cNvPr id="28678" name="Text Box 6"/>
          <p:cNvSpPr txBox="1"/>
          <p:nvPr/>
        </p:nvSpPr>
        <p:spPr>
          <a:xfrm>
            <a:off x="5194300" y="2476500"/>
            <a:ext cx="3200400" cy="2041525"/>
          </a:xfrm>
          <a:prstGeom prst="rect">
            <a:avLst/>
          </a:prstGeom>
          <a:noFill/>
          <a:ln w="9525">
            <a:noFill/>
          </a:ln>
        </p:spPr>
        <p:txBody>
          <a:bodyPr anchor="t" anchorCtr="0">
            <a:spAutoFit/>
          </a:bodyPr>
          <a:p>
            <a:pPr>
              <a:spcBef>
                <a:spcPct val="50000"/>
              </a:spcBef>
            </a:pPr>
            <a:r>
              <a:rPr lang="zh-CN" altLang="en-US" sz="3200" dirty="0">
                <a:solidFill>
                  <a:srgbClr val="FF0000"/>
                </a:solidFill>
                <a:latin typeface="楷体_GB2312" pitchFamily="49" charset="-122"/>
                <a:ea typeface="楷体_GB2312" pitchFamily="49" charset="-122"/>
              </a:rPr>
              <a:t>经验法则：直线区按方块数计算，而每个拐角仅按半方计算</a:t>
            </a:r>
            <a:endParaRPr lang="zh-CN" altLang="en-US" sz="3200" dirty="0">
              <a:solidFill>
                <a:srgbClr val="FF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box(in)">
                                      <p:cBhvr>
                                        <p:cTn id="7" dur="20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4915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49155" name="Rectangle 2"/>
          <p:cNvSpPr>
            <a:spLocks noGrp="1" noRot="1"/>
          </p:cNvSpPr>
          <p:nvPr>
            <p:ph type="title"/>
          </p:nvPr>
        </p:nvSpPr>
        <p:spPr>
          <a:ln/>
        </p:spPr>
        <p:txBody>
          <a:bodyPr vert="horz" wrap="square" lIns="91440" tIns="45720" rIns="91440" bIns="45720" anchor="ctr" anchorCtr="0"/>
          <a:p>
            <a:pPr eaLnBrk="1" hangingPunct="1"/>
            <a:r>
              <a:rPr lang="en-US" altLang="zh-CN" dirty="0"/>
              <a:t>6.5 </a:t>
            </a:r>
            <a:r>
              <a:rPr lang="zh-CN" altLang="en-US" dirty="0"/>
              <a:t>特殊要求的电阻</a:t>
            </a:r>
            <a:endParaRPr lang="zh-CN" altLang="en-US" dirty="0"/>
          </a:p>
        </p:txBody>
      </p:sp>
      <p:sp>
        <p:nvSpPr>
          <p:cNvPr id="49156" name="Rectangle 3"/>
          <p:cNvSpPr>
            <a:spLocks noGrp="1" noRot="1"/>
          </p:cNvSpPr>
          <p:nvPr>
            <p:ph idx="1"/>
          </p:nvPr>
        </p:nvSpPr>
        <p:spPr>
          <a:xfrm>
            <a:off x="304800" y="1981200"/>
            <a:ext cx="8540750" cy="1154113"/>
          </a:xfrm>
          <a:ln/>
        </p:spPr>
        <p:txBody>
          <a:bodyPr vert="horz" wrap="square" lIns="91440" tIns="45720" rIns="91440" bIns="45720" anchor="t" anchorCtr="0"/>
          <a:p>
            <a:pPr eaLnBrk="1" hangingPunct="1"/>
            <a:r>
              <a:rPr lang="zh-CN" altLang="en-US" dirty="0"/>
              <a:t>小电阻</a:t>
            </a:r>
            <a:r>
              <a:rPr lang="en-US" altLang="zh-CN" dirty="0"/>
              <a:t>-</a:t>
            </a:r>
            <a:r>
              <a:rPr lang="zh-CN" altLang="en-US" dirty="0"/>
              <a:t>高精度</a:t>
            </a:r>
            <a:endParaRPr lang="zh-CN" altLang="en-US" dirty="0"/>
          </a:p>
          <a:p>
            <a:pPr eaLnBrk="1" hangingPunct="1">
              <a:buNone/>
            </a:pPr>
            <a:r>
              <a:rPr lang="zh-CN" altLang="en-US" dirty="0"/>
              <a:t>                         采用大块的金属</a:t>
            </a:r>
            <a:endParaRPr lang="zh-CN" altLang="en-US" dirty="0"/>
          </a:p>
        </p:txBody>
      </p:sp>
      <p:sp>
        <p:nvSpPr>
          <p:cNvPr id="29700" name="Text Box 4"/>
          <p:cNvSpPr txBox="1"/>
          <p:nvPr/>
        </p:nvSpPr>
        <p:spPr>
          <a:xfrm>
            <a:off x="660400" y="3289300"/>
            <a:ext cx="7772400" cy="1160463"/>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原因：</a:t>
            </a:r>
            <a:endParaRPr lang="zh-CN" altLang="en-US" sz="2800" dirty="0">
              <a:solidFill>
                <a:srgbClr val="0000FF"/>
              </a:solidFill>
              <a:latin typeface="楷体_GB2312" pitchFamily="49" charset="-122"/>
              <a:ea typeface="楷体_GB2312" pitchFamily="49" charset="-122"/>
            </a:endParaRPr>
          </a:p>
          <a:p>
            <a:pPr>
              <a:spcBef>
                <a:spcPct val="50000"/>
              </a:spcBef>
            </a:pPr>
            <a:r>
              <a:rPr lang="en-US" altLang="zh-CN" sz="2800" dirty="0">
                <a:solidFill>
                  <a:srgbClr val="0000FF"/>
                </a:solidFill>
                <a:latin typeface="楷体_GB2312" pitchFamily="49" charset="-122"/>
                <a:ea typeface="楷体_GB2312" pitchFamily="49" charset="-122"/>
              </a:rPr>
              <a:t>1</a:t>
            </a:r>
            <a:r>
              <a:rPr lang="zh-CN" altLang="en-US" sz="2800" dirty="0">
                <a:solidFill>
                  <a:srgbClr val="0000FF"/>
                </a:solidFill>
                <a:latin typeface="楷体_GB2312" pitchFamily="49" charset="-122"/>
                <a:ea typeface="楷体_GB2312" pitchFamily="49" charset="-122"/>
              </a:rPr>
              <a:t>、金属能满足低电阻的要求</a:t>
            </a:r>
            <a:endParaRPr lang="zh-CN" altLang="en-US" sz="2800" dirty="0">
              <a:solidFill>
                <a:srgbClr val="0000FF"/>
              </a:solidFill>
              <a:latin typeface="楷体_GB2312" pitchFamily="49" charset="-122"/>
              <a:ea typeface="楷体_GB2312" pitchFamily="49" charset="-122"/>
            </a:endParaRPr>
          </a:p>
        </p:txBody>
      </p:sp>
      <p:sp>
        <p:nvSpPr>
          <p:cNvPr id="29701" name="Text Box 5"/>
          <p:cNvSpPr txBox="1"/>
          <p:nvPr/>
        </p:nvSpPr>
        <p:spPr>
          <a:xfrm>
            <a:off x="622300" y="4610100"/>
            <a:ext cx="5803900" cy="946150"/>
          </a:xfrm>
          <a:prstGeom prst="rect">
            <a:avLst/>
          </a:prstGeom>
          <a:noFill/>
          <a:ln w="9525">
            <a:noFill/>
          </a:ln>
        </p:spPr>
        <p:txBody>
          <a:bodyPr anchor="t" anchorCtr="0">
            <a:spAutoFit/>
          </a:bodyPr>
          <a:p>
            <a:pPr>
              <a:spcBef>
                <a:spcPct val="50000"/>
              </a:spcBef>
            </a:pPr>
            <a:r>
              <a:rPr lang="en-US" altLang="zh-CN" sz="2800" dirty="0">
                <a:solidFill>
                  <a:srgbClr val="0000FF"/>
                </a:solidFill>
                <a:latin typeface="楷体_GB2312" pitchFamily="49" charset="-122"/>
                <a:ea typeface="楷体_GB2312" pitchFamily="49" charset="-122"/>
              </a:rPr>
              <a:t>2</a:t>
            </a:r>
            <a:r>
              <a:rPr lang="zh-CN" altLang="en-US" sz="2800" dirty="0">
                <a:solidFill>
                  <a:srgbClr val="0000FF"/>
                </a:solidFill>
                <a:latin typeface="楷体_GB2312" pitchFamily="49" charset="-122"/>
                <a:ea typeface="楷体_GB2312" pitchFamily="49" charset="-122"/>
              </a:rPr>
              <a:t>、大尺寸将使德耳塔的影响最小化，有助于精度的提高。</a:t>
            </a:r>
            <a:endParaRPr lang="zh-CN" altLang="en-US" sz="2800"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1000" fill="hold"/>
                                        <p:tgtEl>
                                          <p:spTgt spid="29700"/>
                                        </p:tgtEl>
                                        <p:attrNameLst>
                                          <p:attrName>ppt_w</p:attrName>
                                        </p:attrNameLst>
                                      </p:cBhvr>
                                      <p:tavLst>
                                        <p:tav tm="0">
                                          <p:val>
                                            <p:strVal val="#ppt_w*0.70"/>
                                          </p:val>
                                        </p:tav>
                                        <p:tav tm="100000">
                                          <p:val>
                                            <p:strVal val="#ppt_w"/>
                                          </p:val>
                                        </p:tav>
                                      </p:tavLst>
                                    </p:anim>
                                    <p:anim calcmode="lin" valueType="num">
                                      <p:cBhvr>
                                        <p:cTn id="8" dur="1000" fill="hold"/>
                                        <p:tgtEl>
                                          <p:spTgt spid="29700"/>
                                        </p:tgtEl>
                                        <p:attrNameLst>
                                          <p:attrName>ppt_h</p:attrName>
                                        </p:attrNameLst>
                                      </p:cBhvr>
                                      <p:tavLst>
                                        <p:tav tm="0">
                                          <p:val>
                                            <p:strVal val="#ppt_h"/>
                                          </p:val>
                                        </p:tav>
                                        <p:tav tm="100000">
                                          <p:val>
                                            <p:strVal val="#ppt_h"/>
                                          </p:val>
                                        </p:tav>
                                      </p:tavLst>
                                    </p:anim>
                                    <p:animEffect transition="in" filter="fade">
                                      <p:cBhvr>
                                        <p:cTn id="9" dur="1000"/>
                                        <p:tgtEl>
                                          <p:spTgt spid="2970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9701"/>
                                        </p:tgtEl>
                                        <p:attrNameLst>
                                          <p:attrName>style.visibility</p:attrName>
                                        </p:attrNameLst>
                                      </p:cBhvr>
                                      <p:to>
                                        <p:strVal val="visible"/>
                                      </p:to>
                                    </p:set>
                                    <p:anim calcmode="lin" valueType="num">
                                      <p:cBhvr>
                                        <p:cTn id="14" dur="1000" fill="hold"/>
                                        <p:tgtEl>
                                          <p:spTgt spid="29701"/>
                                        </p:tgtEl>
                                        <p:attrNameLst>
                                          <p:attrName>ppt_w</p:attrName>
                                        </p:attrNameLst>
                                      </p:cBhvr>
                                      <p:tavLst>
                                        <p:tav tm="0">
                                          <p:val>
                                            <p:strVal val="#ppt_w*0.70"/>
                                          </p:val>
                                        </p:tav>
                                        <p:tav tm="100000">
                                          <p:val>
                                            <p:strVal val="#ppt_w"/>
                                          </p:val>
                                        </p:tav>
                                      </p:tavLst>
                                    </p:anim>
                                    <p:anim calcmode="lin" valueType="num">
                                      <p:cBhvr>
                                        <p:cTn id="15" dur="1000" fill="hold"/>
                                        <p:tgtEl>
                                          <p:spTgt spid="29701"/>
                                        </p:tgtEl>
                                        <p:attrNameLst>
                                          <p:attrName>ppt_h</p:attrName>
                                        </p:attrNameLst>
                                      </p:cBhvr>
                                      <p:tavLst>
                                        <p:tav tm="0">
                                          <p:val>
                                            <p:strVal val="#ppt_h"/>
                                          </p:val>
                                        </p:tav>
                                        <p:tav tm="100000">
                                          <p:val>
                                            <p:strVal val="#ppt_h"/>
                                          </p:val>
                                        </p:tav>
                                      </p:tavLst>
                                    </p:anim>
                                    <p:animEffect transition="in" filter="fade">
                                      <p:cBhvr>
                                        <p:cTn id="16" dur="10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p:bldP spid="2970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0178"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0179" name="Rectangle 2"/>
          <p:cNvSpPr>
            <a:spLocks noGrp="1" noRot="1"/>
          </p:cNvSpPr>
          <p:nvPr>
            <p:ph type="title"/>
          </p:nvPr>
        </p:nvSpPr>
        <p:spPr>
          <a:ln/>
        </p:spPr>
        <p:txBody>
          <a:bodyPr vert="horz" wrap="square" lIns="91440" tIns="45720" rIns="91440" bIns="45720" anchor="ctr" anchorCtr="0"/>
          <a:p>
            <a:pPr eaLnBrk="1" hangingPunct="1"/>
            <a:r>
              <a:rPr lang="zh-CN" altLang="en-US" dirty="0"/>
              <a:t>设计的重要依据</a:t>
            </a:r>
            <a:r>
              <a:rPr lang="en-US" altLang="zh-CN" dirty="0"/>
              <a:t>——</a:t>
            </a:r>
            <a:r>
              <a:rPr lang="zh-CN" altLang="en-US" dirty="0"/>
              <a:t>电流密度</a:t>
            </a:r>
            <a:endParaRPr lang="zh-CN" altLang="en-US" dirty="0"/>
          </a:p>
        </p:txBody>
      </p:sp>
      <p:sp>
        <p:nvSpPr>
          <p:cNvPr id="50180" name="Rectangle 3"/>
          <p:cNvSpPr>
            <a:spLocks noGrp="1" noRot="1"/>
          </p:cNvSpPr>
          <p:nvPr>
            <p:ph type="body" sz="half" idx="2"/>
          </p:nvPr>
        </p:nvSpPr>
        <p:spPr>
          <a:xfrm>
            <a:off x="4800600" y="1612900"/>
            <a:ext cx="3810000" cy="39497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400" b="1" dirty="0"/>
              <a:t>任何能用于传导电流的材料都有一个对应的电流密度</a:t>
            </a:r>
            <a:endParaRPr lang="zh-CN" altLang="en-US" sz="2400" b="1" dirty="0"/>
          </a:p>
          <a:p>
            <a:pPr eaLnBrk="1" hangingPunct="1">
              <a:buClr>
                <a:schemeClr val="hlink"/>
              </a:buClr>
              <a:buSzPct val="70000"/>
              <a:buFont typeface="Wingdings" panose="05000000000000000000" pitchFamily="2" charset="2"/>
            </a:pPr>
            <a:r>
              <a:rPr lang="zh-CN" altLang="en-US" sz="2400" b="1" dirty="0"/>
              <a:t>典型的电流密度：</a:t>
            </a:r>
            <a:endParaRPr lang="zh-CN" altLang="en-US" sz="2400" b="1" dirty="0"/>
          </a:p>
          <a:p>
            <a:pPr eaLnBrk="1" hangingPunct="1">
              <a:buClr>
                <a:schemeClr val="hlink"/>
              </a:buClr>
              <a:buSzPct val="70000"/>
              <a:buFont typeface="Wingdings" panose="05000000000000000000" pitchFamily="2" charset="2"/>
              <a:buNone/>
            </a:pPr>
            <a:r>
              <a:rPr lang="zh-CN" altLang="en-US" sz="2400" b="1" dirty="0"/>
              <a:t>    </a:t>
            </a:r>
            <a:r>
              <a:rPr lang="en-US" altLang="zh-CN" sz="2400" b="1" dirty="0"/>
              <a:t>0.5mA/</a:t>
            </a:r>
            <a:r>
              <a:rPr lang="zh-CN" altLang="en-US" sz="2400" b="1" dirty="0"/>
              <a:t>微米</a:t>
            </a:r>
            <a:endParaRPr lang="zh-CN" altLang="en-US" sz="2400" b="1" dirty="0"/>
          </a:p>
          <a:p>
            <a:pPr eaLnBrk="1" hangingPunct="1">
              <a:buClr>
                <a:schemeClr val="hlink"/>
              </a:buClr>
              <a:buSzPct val="70000"/>
              <a:buFont typeface="Wingdings" panose="05000000000000000000" pitchFamily="2" charset="2"/>
              <a:buNone/>
            </a:pPr>
            <a:r>
              <a:rPr lang="en-US" altLang="zh-CN" sz="2400" b="1" dirty="0"/>
              <a:t>I</a:t>
            </a:r>
            <a:r>
              <a:rPr lang="en-US" altLang="zh-CN" sz="2400" b="1" baseline="-25000" dirty="0"/>
              <a:t>max</a:t>
            </a:r>
            <a:r>
              <a:rPr lang="en-US" altLang="zh-CN" sz="2400" b="1" dirty="0"/>
              <a:t>=D*W</a:t>
            </a:r>
            <a:endParaRPr lang="en-US" altLang="zh-CN" sz="2400" b="1" dirty="0"/>
          </a:p>
          <a:p>
            <a:pPr eaLnBrk="1" hangingPunct="1">
              <a:buClr>
                <a:schemeClr val="hlink"/>
              </a:buClr>
              <a:buSzPct val="70000"/>
              <a:buFont typeface="Wingdings" panose="05000000000000000000" pitchFamily="2" charset="2"/>
              <a:buNone/>
            </a:pPr>
            <a:r>
              <a:rPr lang="en-US" altLang="zh-CN" sz="2000" b="1" dirty="0">
                <a:solidFill>
                  <a:srgbClr val="3333CC"/>
                </a:solidFill>
              </a:rPr>
              <a:t>I</a:t>
            </a:r>
            <a:r>
              <a:rPr lang="en-US" altLang="zh-CN" sz="2000" b="1" baseline="-25000" dirty="0">
                <a:solidFill>
                  <a:srgbClr val="3333CC"/>
                </a:solidFill>
              </a:rPr>
              <a:t>max</a:t>
            </a:r>
            <a:r>
              <a:rPr lang="en-US" altLang="zh-CN" sz="2000" b="1" dirty="0">
                <a:solidFill>
                  <a:srgbClr val="3333CC"/>
                </a:solidFill>
              </a:rPr>
              <a:t>=</a:t>
            </a:r>
            <a:r>
              <a:rPr lang="zh-CN" altLang="en-US" sz="2000" b="1" dirty="0">
                <a:solidFill>
                  <a:srgbClr val="3333CC"/>
                </a:solidFill>
              </a:rPr>
              <a:t>最大允许可靠流过的电流</a:t>
            </a:r>
            <a:endParaRPr lang="zh-CN" altLang="en-US" sz="2000" b="1" dirty="0">
              <a:solidFill>
                <a:srgbClr val="3333CC"/>
              </a:solidFill>
            </a:endParaRPr>
          </a:p>
          <a:p>
            <a:pPr eaLnBrk="1" hangingPunct="1">
              <a:buClr>
                <a:schemeClr val="hlink"/>
              </a:buClr>
              <a:buSzPct val="70000"/>
              <a:buFont typeface="Wingdings" panose="05000000000000000000" pitchFamily="2" charset="2"/>
              <a:buNone/>
            </a:pPr>
            <a:r>
              <a:rPr lang="zh-CN" altLang="en-US" sz="2000" b="1" baseline="-25000" dirty="0">
                <a:solidFill>
                  <a:srgbClr val="3333CC"/>
                </a:solidFill>
              </a:rPr>
              <a:t>     </a:t>
            </a:r>
            <a:r>
              <a:rPr lang="en-US" altLang="zh-CN" sz="2000" b="1" dirty="0">
                <a:solidFill>
                  <a:srgbClr val="3333CC"/>
                </a:solidFill>
              </a:rPr>
              <a:t>D=</a:t>
            </a:r>
            <a:r>
              <a:rPr lang="zh-CN" altLang="en-US" sz="2000" b="1" dirty="0">
                <a:solidFill>
                  <a:srgbClr val="3333CC"/>
                </a:solidFill>
              </a:rPr>
              <a:t>材料的电流密度（</a:t>
            </a:r>
            <a:r>
              <a:rPr lang="en-US" altLang="zh-CN" sz="2000" b="1" dirty="0">
                <a:solidFill>
                  <a:srgbClr val="3333CC"/>
                </a:solidFill>
              </a:rPr>
              <a:t>mA/</a:t>
            </a:r>
            <a:r>
              <a:rPr lang="zh-CN" altLang="en-US" sz="2000" b="1" dirty="0">
                <a:solidFill>
                  <a:srgbClr val="3333CC"/>
                </a:solidFill>
              </a:rPr>
              <a:t>微米）</a:t>
            </a:r>
            <a:endParaRPr lang="zh-CN" altLang="en-US" sz="2000" b="1" dirty="0">
              <a:solidFill>
                <a:srgbClr val="3333CC"/>
              </a:solidFill>
            </a:endParaRPr>
          </a:p>
          <a:p>
            <a:pPr eaLnBrk="1" hangingPunct="1">
              <a:buClr>
                <a:schemeClr val="hlink"/>
              </a:buClr>
              <a:buSzPct val="70000"/>
              <a:buFont typeface="Wingdings" panose="05000000000000000000" pitchFamily="2" charset="2"/>
              <a:buNone/>
            </a:pPr>
            <a:r>
              <a:rPr lang="zh-CN" altLang="en-US" sz="2000" b="1" dirty="0">
                <a:solidFill>
                  <a:srgbClr val="3333CC"/>
                </a:solidFill>
              </a:rPr>
              <a:t>   </a:t>
            </a:r>
            <a:r>
              <a:rPr lang="en-US" altLang="zh-CN" sz="2000" b="1" dirty="0">
                <a:solidFill>
                  <a:srgbClr val="3333CC"/>
                </a:solidFill>
              </a:rPr>
              <a:t>W=</a:t>
            </a:r>
            <a:r>
              <a:rPr lang="zh-CN" altLang="en-US" sz="2000" b="1" dirty="0">
                <a:solidFill>
                  <a:srgbClr val="3333CC"/>
                </a:solidFill>
              </a:rPr>
              <a:t>材料的宽度（</a:t>
            </a:r>
            <a:r>
              <a:rPr lang="en-US" altLang="zh-CN" sz="2000" b="1" dirty="0">
                <a:solidFill>
                  <a:srgbClr val="3333CC"/>
                </a:solidFill>
              </a:rPr>
              <a:t>um</a:t>
            </a:r>
            <a:r>
              <a:rPr lang="zh-CN" altLang="en-US" sz="2000" b="1" dirty="0">
                <a:solidFill>
                  <a:srgbClr val="3333CC"/>
                </a:solidFill>
              </a:rPr>
              <a:t>）</a:t>
            </a:r>
            <a:endParaRPr lang="zh-CN" altLang="en-US" sz="2000" b="1" dirty="0">
              <a:solidFill>
                <a:srgbClr val="3333CC"/>
              </a:solidFill>
            </a:endParaRPr>
          </a:p>
          <a:p>
            <a:pPr eaLnBrk="1" hangingPunct="1">
              <a:buClr>
                <a:schemeClr val="hlink"/>
              </a:buClr>
              <a:buSzPct val="70000"/>
              <a:buFont typeface="Wingdings" panose="05000000000000000000" pitchFamily="2" charset="2"/>
              <a:buNone/>
            </a:pPr>
            <a:endParaRPr lang="en-US" altLang="zh-CN" sz="2400" baseline="-25000" dirty="0">
              <a:solidFill>
                <a:srgbClr val="3333CC"/>
              </a:solidFill>
            </a:endParaRPr>
          </a:p>
        </p:txBody>
      </p:sp>
      <p:sp>
        <p:nvSpPr>
          <p:cNvPr id="50181" name="Text Box 5"/>
          <p:cNvSpPr txBox="1"/>
          <p:nvPr/>
        </p:nvSpPr>
        <p:spPr>
          <a:xfrm>
            <a:off x="355600" y="1574800"/>
            <a:ext cx="4533900" cy="1187450"/>
          </a:xfrm>
          <a:prstGeom prst="rect">
            <a:avLst/>
          </a:prstGeom>
          <a:noFill/>
          <a:ln w="9525">
            <a:noFill/>
          </a:ln>
        </p:spPr>
        <p:txBody>
          <a:bodyPr anchor="t" anchorCtr="0">
            <a:spAutoFit/>
          </a:bodyPr>
          <a:p>
            <a:pPr>
              <a:spcBef>
                <a:spcPct val="50000"/>
              </a:spcBef>
            </a:pPr>
            <a:r>
              <a:rPr lang="zh-CN" altLang="en-US" dirty="0">
                <a:solidFill>
                  <a:srgbClr val="0000FF"/>
                </a:solidFill>
                <a:latin typeface="楷体_GB2312" pitchFamily="49" charset="-122"/>
                <a:ea typeface="楷体_GB2312" pitchFamily="49" charset="-122"/>
              </a:rPr>
              <a:t>举例：需要一个</a:t>
            </a:r>
            <a:r>
              <a:rPr lang="en-US" altLang="zh-CN" dirty="0">
                <a:solidFill>
                  <a:srgbClr val="0000FF"/>
                </a:solidFill>
                <a:latin typeface="楷体_GB2312" pitchFamily="49" charset="-122"/>
                <a:ea typeface="楷体_GB2312" pitchFamily="49" charset="-122"/>
              </a:rPr>
              <a:t>200</a:t>
            </a:r>
            <a:r>
              <a:rPr lang="zh-CN" altLang="en-US" dirty="0">
                <a:solidFill>
                  <a:srgbClr val="0000FF"/>
                </a:solidFill>
                <a:latin typeface="楷体_GB2312" pitchFamily="49" charset="-122"/>
                <a:ea typeface="楷体_GB2312" pitchFamily="49" charset="-122"/>
              </a:rPr>
              <a:t>欧姆的电阻，其中流过的电流为</a:t>
            </a:r>
            <a:r>
              <a:rPr lang="en-US" altLang="zh-CN" dirty="0">
                <a:solidFill>
                  <a:srgbClr val="0000FF"/>
                </a:solidFill>
                <a:latin typeface="楷体_GB2312" pitchFamily="49" charset="-122"/>
                <a:ea typeface="楷体_GB2312" pitchFamily="49" charset="-122"/>
              </a:rPr>
              <a:t>10</a:t>
            </a:r>
            <a:r>
              <a:rPr lang="zh-CN" altLang="en-US" dirty="0">
                <a:solidFill>
                  <a:srgbClr val="0000FF"/>
                </a:solidFill>
                <a:latin typeface="楷体_GB2312" pitchFamily="49" charset="-122"/>
                <a:ea typeface="楷体_GB2312" pitchFamily="49" charset="-122"/>
              </a:rPr>
              <a:t>毫安，薄层电阻率是每方</a:t>
            </a:r>
            <a:r>
              <a:rPr lang="en-US" altLang="zh-CN" dirty="0">
                <a:solidFill>
                  <a:srgbClr val="0000FF"/>
                </a:solidFill>
                <a:latin typeface="楷体_GB2312" pitchFamily="49" charset="-122"/>
                <a:ea typeface="楷体_GB2312" pitchFamily="49" charset="-122"/>
              </a:rPr>
              <a:t>200</a:t>
            </a:r>
            <a:r>
              <a:rPr lang="zh-CN" altLang="en-US" dirty="0">
                <a:solidFill>
                  <a:srgbClr val="0000FF"/>
                </a:solidFill>
                <a:latin typeface="楷体_GB2312" pitchFamily="49" charset="-122"/>
                <a:ea typeface="楷体_GB2312" pitchFamily="49" charset="-122"/>
              </a:rPr>
              <a:t>欧姆</a:t>
            </a:r>
            <a:endParaRPr lang="zh-CN" altLang="en-US" dirty="0">
              <a:solidFill>
                <a:srgbClr val="0000FF"/>
              </a:solidFill>
              <a:latin typeface="楷体_GB2312" pitchFamily="49" charset="-122"/>
              <a:ea typeface="楷体_GB2312" pitchFamily="49" charset="-122"/>
            </a:endParaRPr>
          </a:p>
        </p:txBody>
      </p:sp>
      <p:pic>
        <p:nvPicPr>
          <p:cNvPr id="50182" name="Picture 7"/>
          <p:cNvPicPr>
            <a:picLocks noGrp="1" noRot="1" noChangeAspect="1"/>
          </p:cNvPicPr>
          <p:nvPr>
            <p:ph sz="half" idx="1"/>
          </p:nvPr>
        </p:nvPicPr>
        <p:blipFill>
          <a:blip r:embed="rId1"/>
          <a:stretch>
            <a:fillRect/>
          </a:stretch>
        </p:blipFill>
        <p:spPr>
          <a:xfrm>
            <a:off x="900113" y="3068638"/>
            <a:ext cx="3240087" cy="2495550"/>
          </a:xfr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120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1203" name="Rectangle 2"/>
          <p:cNvSpPr>
            <a:spLocks noGrp="1" noRot="1"/>
          </p:cNvSpPr>
          <p:nvPr>
            <p:ph type="title"/>
          </p:nvPr>
        </p:nvSpPr>
        <p:spPr>
          <a:ln/>
        </p:spPr>
        <p:txBody>
          <a:bodyPr vert="horz" wrap="square" lIns="91440" tIns="45720" rIns="91440" bIns="45720" anchor="ctr" anchorCtr="0"/>
          <a:p>
            <a:pPr eaLnBrk="1" hangingPunct="1"/>
            <a:r>
              <a:rPr lang="zh-CN" altLang="en-US" dirty="0"/>
              <a:t>设计的重要依据</a:t>
            </a:r>
            <a:r>
              <a:rPr lang="en-US" altLang="zh-CN" dirty="0"/>
              <a:t>——</a:t>
            </a:r>
            <a:r>
              <a:rPr lang="zh-CN" altLang="en-US" dirty="0"/>
              <a:t>电流密度</a:t>
            </a:r>
            <a:endParaRPr lang="zh-CN" altLang="en-US" dirty="0"/>
          </a:p>
        </p:txBody>
      </p:sp>
      <p:sp>
        <p:nvSpPr>
          <p:cNvPr id="51204" name="Rectangle 3"/>
          <p:cNvSpPr>
            <a:spLocks noGrp="1" noRot="1"/>
          </p:cNvSpPr>
          <p:nvPr>
            <p:ph idx="1"/>
          </p:nvPr>
        </p:nvSpPr>
        <p:spPr>
          <a:ln/>
        </p:spPr>
        <p:txBody>
          <a:bodyPr vert="horz" wrap="square" lIns="91440" tIns="45720" rIns="91440" bIns="45720" anchor="t" anchorCtr="0"/>
          <a:p>
            <a:pPr eaLnBrk="1" hangingPunct="1"/>
            <a:r>
              <a:rPr lang="zh-CN" altLang="en-US" sz="2800" dirty="0"/>
              <a:t>例：</a:t>
            </a:r>
            <a:r>
              <a:rPr lang="zh-CN" altLang="en-US" sz="2800" dirty="0">
                <a:solidFill>
                  <a:srgbClr val="3333CC"/>
                </a:solidFill>
              </a:rPr>
              <a:t>假设需要一个能承受</a:t>
            </a:r>
            <a:r>
              <a:rPr lang="en-US" altLang="zh-CN" sz="2800" dirty="0">
                <a:solidFill>
                  <a:srgbClr val="3333CC"/>
                </a:solidFill>
              </a:rPr>
              <a:t>12mA</a:t>
            </a:r>
            <a:r>
              <a:rPr lang="zh-CN" altLang="en-US" sz="2800" dirty="0">
                <a:solidFill>
                  <a:srgbClr val="3333CC"/>
                </a:solidFill>
              </a:rPr>
              <a:t>电流的电阻。其大小为</a:t>
            </a:r>
            <a:r>
              <a:rPr lang="en-US" altLang="zh-CN" sz="2800" dirty="0">
                <a:solidFill>
                  <a:srgbClr val="3333CC"/>
                </a:solidFill>
              </a:rPr>
              <a:t>50</a:t>
            </a:r>
            <a:r>
              <a:rPr lang="zh-CN" altLang="en-US" sz="2800" dirty="0">
                <a:solidFill>
                  <a:srgbClr val="3333CC"/>
                </a:solidFill>
              </a:rPr>
              <a:t>欧姆，并且要求其对工艺变化不敏感。有三个选择：</a:t>
            </a:r>
            <a:endParaRPr lang="zh-CN" altLang="en-US" sz="2800" dirty="0">
              <a:solidFill>
                <a:srgbClr val="3333CC"/>
              </a:solidFill>
            </a:endParaRPr>
          </a:p>
          <a:p>
            <a:pPr eaLnBrk="1" hangingPunct="1">
              <a:buNone/>
            </a:pPr>
            <a:r>
              <a:rPr lang="zh-CN" altLang="en-US" sz="2800" dirty="0">
                <a:solidFill>
                  <a:srgbClr val="3333CC"/>
                </a:solidFill>
              </a:rPr>
              <a:t>多晶硅：电流密度为</a:t>
            </a:r>
            <a:r>
              <a:rPr lang="en-US" altLang="zh-CN" sz="2800" dirty="0">
                <a:solidFill>
                  <a:srgbClr val="3333CC"/>
                </a:solidFill>
              </a:rPr>
              <a:t>0.27mA/um,</a:t>
            </a:r>
            <a:r>
              <a:rPr lang="zh-CN" altLang="en-US" sz="2800" dirty="0">
                <a:solidFill>
                  <a:srgbClr val="3333CC"/>
                </a:solidFill>
              </a:rPr>
              <a:t>薄层电阻率为</a:t>
            </a:r>
            <a:r>
              <a:rPr lang="en-US" altLang="zh-CN" sz="2800" dirty="0">
                <a:solidFill>
                  <a:srgbClr val="3333CC"/>
                </a:solidFill>
              </a:rPr>
              <a:t>225</a:t>
            </a:r>
            <a:r>
              <a:rPr lang="zh-CN" altLang="en-US" sz="2800" dirty="0">
                <a:solidFill>
                  <a:srgbClr val="3333CC"/>
                </a:solidFill>
              </a:rPr>
              <a:t>；</a:t>
            </a:r>
            <a:endParaRPr lang="zh-CN" altLang="en-US" sz="2800" dirty="0">
              <a:solidFill>
                <a:srgbClr val="3333CC"/>
              </a:solidFill>
            </a:endParaRPr>
          </a:p>
          <a:p>
            <a:pPr eaLnBrk="1" hangingPunct="1">
              <a:buNone/>
            </a:pPr>
            <a:r>
              <a:rPr lang="en-US" altLang="zh-CN" sz="2800" dirty="0">
                <a:solidFill>
                  <a:srgbClr val="3333CC"/>
                </a:solidFill>
              </a:rPr>
              <a:t>N</a:t>
            </a:r>
            <a:r>
              <a:rPr lang="zh-CN" altLang="en-US" sz="2800" dirty="0">
                <a:solidFill>
                  <a:srgbClr val="3333CC"/>
                </a:solidFill>
              </a:rPr>
              <a:t>阱：电流密度为</a:t>
            </a:r>
            <a:r>
              <a:rPr lang="en-US" altLang="zh-CN" sz="2800" dirty="0">
                <a:solidFill>
                  <a:srgbClr val="3333CC"/>
                </a:solidFill>
              </a:rPr>
              <a:t>0.72mA/um,</a:t>
            </a:r>
            <a:r>
              <a:rPr lang="zh-CN" altLang="en-US" sz="2800" dirty="0">
                <a:solidFill>
                  <a:srgbClr val="3333CC"/>
                </a:solidFill>
              </a:rPr>
              <a:t>薄层电阻率为</a:t>
            </a:r>
            <a:r>
              <a:rPr lang="en-US" altLang="zh-CN" sz="2800" dirty="0">
                <a:solidFill>
                  <a:srgbClr val="3333CC"/>
                </a:solidFill>
              </a:rPr>
              <a:t>870</a:t>
            </a:r>
            <a:r>
              <a:rPr lang="zh-CN" altLang="en-US" sz="2800" dirty="0">
                <a:solidFill>
                  <a:srgbClr val="3333CC"/>
                </a:solidFill>
              </a:rPr>
              <a:t>；</a:t>
            </a:r>
            <a:endParaRPr lang="zh-CN" altLang="en-US" sz="2800" dirty="0">
              <a:solidFill>
                <a:srgbClr val="3333CC"/>
              </a:solidFill>
            </a:endParaRPr>
          </a:p>
          <a:p>
            <a:pPr eaLnBrk="1" hangingPunct="1">
              <a:buNone/>
            </a:pPr>
            <a:r>
              <a:rPr lang="zh-CN" altLang="en-US" sz="2800" dirty="0">
                <a:solidFill>
                  <a:srgbClr val="3333CC"/>
                </a:solidFill>
              </a:rPr>
              <a:t>扩散电阻：电流密度为</a:t>
            </a:r>
            <a:r>
              <a:rPr lang="en-US" altLang="zh-CN" sz="2800" dirty="0">
                <a:solidFill>
                  <a:srgbClr val="3333CC"/>
                </a:solidFill>
              </a:rPr>
              <a:t>0.93mA/um,</a:t>
            </a:r>
            <a:r>
              <a:rPr lang="zh-CN" altLang="en-US" sz="2800" dirty="0">
                <a:solidFill>
                  <a:srgbClr val="3333CC"/>
                </a:solidFill>
              </a:rPr>
              <a:t>薄层电阻率为</a:t>
            </a:r>
            <a:r>
              <a:rPr lang="en-US" altLang="zh-CN" sz="2800" dirty="0">
                <a:solidFill>
                  <a:srgbClr val="3333CC"/>
                </a:solidFill>
              </a:rPr>
              <a:t>1290</a:t>
            </a:r>
            <a:r>
              <a:rPr lang="zh-CN" altLang="en-US" sz="2800" dirty="0">
                <a:solidFill>
                  <a:srgbClr val="3333CC"/>
                </a:solidFill>
              </a:rPr>
              <a:t>。</a:t>
            </a:r>
            <a:endParaRPr lang="zh-CN" altLang="en-US" sz="2800" dirty="0">
              <a:solidFill>
                <a:srgbClr val="3333CC"/>
              </a:solidFill>
            </a:endParaRPr>
          </a:p>
          <a:p>
            <a:pPr eaLnBrk="1" hangingPunct="1">
              <a:buNone/>
            </a:pPr>
            <a:r>
              <a:rPr lang="zh-CN" altLang="en-US" sz="2800" dirty="0">
                <a:solidFill>
                  <a:srgbClr val="3333CC"/>
                </a:solidFill>
              </a:rPr>
              <a:t>问：哪个能满足我们的要求？</a:t>
            </a:r>
            <a:endParaRPr lang="zh-CN" altLang="en-US" sz="2800" dirty="0">
              <a:solidFill>
                <a:srgbClr val="3333CC"/>
              </a:solidFill>
            </a:endParaRPr>
          </a:p>
          <a:p>
            <a:pPr eaLnBrk="1" hangingPunct="1"/>
            <a:endParaRPr lang="en-US" altLang="zh-CN" sz="2800" dirty="0">
              <a:solidFill>
                <a:srgbClr val="3333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noRot="1"/>
          </p:cNvSpPr>
          <p:nvPr>
            <p:ph type="title"/>
          </p:nvPr>
        </p:nvSpPr>
        <p:spPr>
          <a:ln/>
        </p:spPr>
        <p:txBody>
          <a:bodyPr anchor="ctr" anchorCtr="0"/>
          <a:p>
            <a:r>
              <a:rPr lang="zh-CN" altLang="en-US" dirty="0"/>
              <a:t>设计的重要依据</a:t>
            </a:r>
            <a:r>
              <a:rPr lang="en-US" altLang="zh-CN" dirty="0"/>
              <a:t>——</a:t>
            </a:r>
            <a:r>
              <a:rPr lang="zh-CN" altLang="en-US" dirty="0"/>
              <a:t>电流密度</a:t>
            </a:r>
            <a:endParaRPr lang="zh-CN" altLang="en-US"/>
          </a:p>
        </p:txBody>
      </p:sp>
      <p:sp>
        <p:nvSpPr>
          <p:cNvPr id="3" name="内容占位符 2"/>
          <p:cNvSpPr>
            <a:spLocks noGrp="1"/>
          </p:cNvSpPr>
          <p:nvPr>
            <p:ph idx="1"/>
          </p:nvPr>
        </p:nvSpPr>
        <p:spPr/>
        <p:txBody>
          <a:bodyPr/>
          <a:p>
            <a:pPr marL="342900" marR="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v"/>
            </a:pPr>
            <a:r>
              <a:rPr kumimoji="0" lang="zh-CN" altLang="en-US" sz="3200" b="0" i="0" u="none" strike="noStrike" kern="1200" cap="none" spc="0" normalizeH="0" baseline="0" noProof="1">
                <a:solidFill>
                  <a:schemeClr val="tx1"/>
                </a:solidFill>
                <a:latin typeface="+mn-lt"/>
                <a:ea typeface="+mn-ea"/>
                <a:cs typeface="+mn-cs"/>
              </a:rPr>
              <a:t>解：</a:t>
            </a:r>
            <a:r>
              <a:rPr kumimoji="0" lang="en-US" altLang="zh-CN" sz="3200" b="0" i="0" u="none" strike="noStrike" kern="1200" cap="none" spc="0" normalizeH="0" baseline="0" noProof="1">
                <a:solidFill>
                  <a:schemeClr val="tx1"/>
                </a:solidFill>
                <a:latin typeface="+mn-lt"/>
                <a:ea typeface="+mn-ea"/>
                <a:cs typeface="+mn-cs"/>
              </a:rPr>
              <a:t>I=D*W</a:t>
            </a:r>
            <a:endParaRPr kumimoji="0" lang="en-US" altLang="zh-CN" sz="3200" b="0" i="0" u="none" strike="noStrike" kern="1200" cap="none" spc="0" normalizeH="0" baseline="0" noProof="1">
              <a:solidFill>
                <a:schemeClr val="tx1"/>
              </a:solidFill>
              <a:latin typeface="+mn-lt"/>
              <a:ea typeface="+mn-ea"/>
              <a:cs typeface="+mn-cs"/>
            </a:endParaRPr>
          </a:p>
          <a:p>
            <a:pPr marL="0" marR="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pPr>
            <a:r>
              <a:rPr kumimoji="0" lang="en-US" altLang="zh-CN" sz="3200" b="0" i="0" u="none" strike="noStrike" kern="1200" cap="none" spc="0" normalizeH="0" baseline="0" noProof="1">
                <a:solidFill>
                  <a:schemeClr val="tx1"/>
                </a:solidFill>
                <a:latin typeface="+mn-lt"/>
                <a:ea typeface="+mn-ea"/>
                <a:cs typeface="+mn-cs"/>
              </a:rPr>
              <a:t>          R=L/W *</a:t>
            </a:r>
            <a:endParaRPr kumimoji="0" lang="en-US" altLang="zh-CN" sz="3200" b="0" i="0" u="none" strike="noStrike" kern="1200" cap="none" spc="0" normalizeH="0" baseline="0" noProof="1">
              <a:solidFill>
                <a:schemeClr val="tx1"/>
              </a:solidFill>
              <a:latin typeface="+mn-lt"/>
              <a:ea typeface="+mn-ea"/>
              <a:cs typeface="+mn-cs"/>
            </a:endParaRPr>
          </a:p>
        </p:txBody>
      </p:sp>
      <p:graphicFrame>
        <p:nvGraphicFramePr>
          <p:cNvPr id="53251" name="对象 3">
            <a:hlinkClick r:id="" action="ppaction://ole?verb="/>
          </p:cNvPr>
          <p:cNvGraphicFramePr>
            <a:graphicFrameLocks noChangeAspect="1"/>
          </p:cNvGraphicFramePr>
          <p:nvPr/>
        </p:nvGraphicFramePr>
        <p:xfrm>
          <a:off x="3140075" y="2622550"/>
          <a:ext cx="490538" cy="531813"/>
        </p:xfrm>
        <a:graphic>
          <a:graphicData uri="http://schemas.openxmlformats.org/presentationml/2006/ole">
            <mc:AlternateContent xmlns:mc="http://schemas.openxmlformats.org/markup-compatibility/2006">
              <mc:Choice xmlns:v="urn:schemas-microsoft-com:vml" Requires="v">
                <p:oleObj spid="_x0000_s3093" name="" r:id="rId1" imgW="152400" imgH="165100" progId="Equation.KSEE3">
                  <p:embed/>
                </p:oleObj>
              </mc:Choice>
              <mc:Fallback>
                <p:oleObj name="" r:id="rId1" imgW="152400" imgH="165100" progId="Equation.KSEE3">
                  <p:embed/>
                  <p:pic>
                    <p:nvPicPr>
                      <p:cNvPr id="0" name="图片 3092"/>
                      <p:cNvPicPr/>
                      <p:nvPr/>
                    </p:nvPicPr>
                    <p:blipFill>
                      <a:blip r:embed="rId2"/>
                      <a:stretch>
                        <a:fillRect/>
                      </a:stretch>
                    </p:blipFill>
                    <p:spPr>
                      <a:xfrm>
                        <a:off x="3140075" y="2622550"/>
                        <a:ext cx="490538" cy="531813"/>
                      </a:xfrm>
                      <a:prstGeom prst="rect">
                        <a:avLst/>
                      </a:prstGeom>
                      <a:noFill/>
                      <a:ln w="38100">
                        <a:noFill/>
                        <a:miter/>
                      </a:ln>
                    </p:spPr>
                  </p:pic>
                </p:oleObj>
              </mc:Fallback>
            </mc:AlternateContent>
          </a:graphicData>
        </a:graphic>
      </p:graphicFrame>
      <p:pic>
        <p:nvPicPr>
          <p:cNvPr id="53252" name="图片 4"/>
          <p:cNvPicPr>
            <a:picLocks noChangeAspect="1"/>
          </p:cNvPicPr>
          <p:nvPr/>
        </p:nvPicPr>
        <p:blipFill>
          <a:blip r:embed="rId3"/>
          <a:srcRect l="26620" t="11778" r="40250" b="9952"/>
          <a:stretch>
            <a:fillRect/>
          </a:stretch>
        </p:blipFill>
        <p:spPr>
          <a:xfrm rot="-5400000">
            <a:off x="3378200" y="711200"/>
            <a:ext cx="2271713" cy="7158038"/>
          </a:xfrm>
          <a:prstGeom prst="rect">
            <a:avLst/>
          </a:prstGeom>
          <a:noFill/>
          <a:ln w="9525">
            <a:noFill/>
          </a:ln>
        </p:spPr>
      </p:pic>
      <p:sp>
        <p:nvSpPr>
          <p:cNvPr id="6" name="文本框 5"/>
          <p:cNvSpPr txBox="1"/>
          <p:nvPr/>
        </p:nvSpPr>
        <p:spPr>
          <a:xfrm>
            <a:off x="1149350" y="5594350"/>
            <a:ext cx="6878638" cy="460375"/>
          </a:xfrm>
          <a:prstGeom prst="rect">
            <a:avLst/>
          </a:prstGeom>
          <a:noFill/>
          <a:ln w="9525">
            <a:noFill/>
          </a:ln>
        </p:spPr>
        <p:txBody>
          <a:bodyPr wrap="square" anchor="t" anchorCtr="0">
            <a:spAutoFit/>
          </a:bodyPr>
          <a:p>
            <a:pPr eaLnBrk="0" hangingPunct="0"/>
            <a:r>
              <a:rPr lang="zh-CN" altLang="en-US">
                <a:latin typeface="Arial" panose="020B0604020202020204" pitchFamily="34" charset="0"/>
                <a:ea typeface="宋体" panose="02010600030101010101" pitchFamily="2" charset="-122"/>
              </a:rPr>
              <a:t>选择多晶硅电阻</a:t>
            </a:r>
            <a:endParaRPr lang="zh-CN" altLang="en-US">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427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4275" name="Rectangle 2"/>
          <p:cNvSpPr>
            <a:spLocks noGrp="1" noRot="1"/>
          </p:cNvSpPr>
          <p:nvPr>
            <p:ph type="title"/>
          </p:nvPr>
        </p:nvSpPr>
        <p:spPr>
          <a:xfrm>
            <a:off x="301625" y="685800"/>
            <a:ext cx="8540750" cy="871538"/>
          </a:xfrm>
          <a:ln/>
        </p:spPr>
        <p:txBody>
          <a:bodyPr vert="horz" wrap="square" lIns="91440" tIns="45720" rIns="91440" bIns="45720" anchor="ctr" anchorCtr="0"/>
          <a:p>
            <a:pPr eaLnBrk="1" hangingPunct="1"/>
            <a:r>
              <a:rPr lang="en-US" altLang="zh-CN" dirty="0"/>
              <a:t>6.6 </a:t>
            </a:r>
            <a:r>
              <a:rPr lang="zh-CN" altLang="en-US" dirty="0"/>
              <a:t>电阻类型</a:t>
            </a:r>
            <a:endParaRPr lang="zh-CN" altLang="en-US" dirty="0"/>
          </a:p>
        </p:txBody>
      </p:sp>
      <p:sp>
        <p:nvSpPr>
          <p:cNvPr id="54276" name="Rectangle 3"/>
          <p:cNvSpPr>
            <a:spLocks noGrp="1" noRot="1"/>
          </p:cNvSpPr>
          <p:nvPr>
            <p:ph idx="1"/>
          </p:nvPr>
        </p:nvSpPr>
        <p:spPr>
          <a:ln/>
        </p:spPr>
        <p:txBody>
          <a:bodyPr vert="horz" wrap="square" lIns="91440" tIns="45720" rIns="91440" bIns="45720" anchor="t" anchorCtr="0"/>
          <a:p>
            <a:pPr eaLnBrk="1" hangingPunct="1"/>
            <a:r>
              <a:rPr lang="zh-CN" altLang="en-US" dirty="0"/>
              <a:t>一般而言，如果采用半导体材料做电阻，并对于电阻率有精确的要求，首选多晶硅电阻。这主要是因为多晶硅材料制作在</a:t>
            </a:r>
            <a:r>
              <a:rPr lang="en-US" altLang="zh-CN" dirty="0"/>
              <a:t>FOX</a:t>
            </a:r>
            <a:r>
              <a:rPr lang="zh-CN" altLang="en-US" dirty="0"/>
              <a:t>的顶部，而其他阻型材料制作在体区中（形成</a:t>
            </a:r>
            <a:r>
              <a:rPr lang="en-US" altLang="zh-CN" dirty="0"/>
              <a:t>PN</a:t>
            </a:r>
            <a:r>
              <a:rPr lang="zh-CN" altLang="en-US" dirty="0"/>
              <a:t>结，造成了较大的电压系数）。多晶硅电阻在匹配特性、温度特性、电压系数等方面都有优势。</a:t>
            </a:r>
            <a:endParaRPr lang="zh-CN" altLang="en-US" dirty="0"/>
          </a:p>
          <a:p>
            <a:pPr eaLnBrk="1" hangingPunct="1"/>
            <a:endParaRPr lang="en-US" altLang="zh-CN" dirty="0"/>
          </a:p>
        </p:txBody>
      </p:sp>
      <p:sp>
        <p:nvSpPr>
          <p:cNvPr id="7" name="内容占位符 2"/>
          <p:cNvSpPr txBox="1"/>
          <p:nvPr/>
        </p:nvSpPr>
        <p:spPr bwMode="auto">
          <a:xfrm>
            <a:off x="301625" y="1323975"/>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多晶硅电阻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5298"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5299" name="Rectangle 3"/>
          <p:cNvSpPr>
            <a:spLocks noGrp="1" noRot="1"/>
          </p:cNvSpPr>
          <p:nvPr>
            <p:ph type="body" sz="half" idx="4294967295"/>
          </p:nvPr>
        </p:nvSpPr>
        <p:spPr>
          <a:xfrm>
            <a:off x="635000" y="1600200"/>
            <a:ext cx="4152900" cy="571500"/>
          </a:xfrm>
          <a:ln/>
        </p:spPr>
        <p:txBody>
          <a:bodyPr vert="horz" wrap="square" lIns="91440" tIns="45720" rIns="91440" bIns="45720" anchor="t" anchorCtr="0"/>
          <a:lstStyle>
            <a:lvl1pPr lvl="0">
              <a:buClr>
                <a:schemeClr val="hlink"/>
              </a:buClr>
              <a:buSzPct val="70000"/>
              <a:buFont typeface="Wingdings" panose="05000000000000000000" pitchFamily="2" charset="2"/>
              <a:defRPr sz="2800"/>
            </a:lvl1pPr>
            <a:lvl2pPr lvl="1">
              <a:buClr>
                <a:schemeClr val="accent2"/>
              </a:buClr>
              <a:buSzPct val="85000"/>
              <a:buFont typeface="Wingdings" panose="05000000000000000000" pitchFamily="2" charset="2"/>
              <a:defRPr sz="2400"/>
            </a:lvl2pPr>
            <a:lvl3pPr lvl="2">
              <a:buClr>
                <a:schemeClr val="hlink"/>
              </a:buClr>
              <a:buSzPct val="80000"/>
              <a:buFont typeface="Wingdings" panose="05000000000000000000" pitchFamily="2" charset="2"/>
              <a:defRPr sz="2000"/>
            </a:lvl3pPr>
            <a:lvl4pPr lvl="3">
              <a:buClr>
                <a:schemeClr val="accent2"/>
              </a:buClr>
              <a:buSzPct val="90000"/>
              <a:buFont typeface="Wingdings" panose="05000000000000000000" pitchFamily="2" charset="2"/>
              <a:defRPr sz="1800"/>
            </a:lvl4pPr>
            <a:lvl5pPr lvl="4">
              <a:buClr>
                <a:schemeClr val="hlink"/>
              </a:buClr>
              <a:buSzPct val="85000"/>
              <a:buFont typeface="Wingdings" panose="05000000000000000000" pitchFamily="2" charset="2"/>
              <a:defRPr sz="1800"/>
            </a:lvl5pPr>
          </a:lstStyle>
          <a:p>
            <a:pPr lvl="0" eaLnBrk="1" hangingPunct="1"/>
            <a:r>
              <a:rPr lang="zh-CN" altLang="en-US" sz="2800" dirty="0"/>
              <a:t>基本多晶硅电阻器版图</a:t>
            </a:r>
            <a:endParaRPr lang="zh-CN" altLang="en-US" sz="2800" dirty="0"/>
          </a:p>
        </p:txBody>
      </p:sp>
      <p:pic>
        <p:nvPicPr>
          <p:cNvPr id="55300" name="Picture 4" descr="照片xxx1 561"/>
          <p:cNvPicPr>
            <a:picLocks noGrp="1" noRot="1" noChangeAspect="1"/>
          </p:cNvPicPr>
          <p:nvPr>
            <p:ph sz="half" idx="1"/>
          </p:nvPr>
        </p:nvPicPr>
        <p:blipFill>
          <a:blip r:embed="rId1"/>
          <a:srcRect l="15353" t="50000" r="12526" b="28963"/>
          <a:stretch>
            <a:fillRect/>
          </a:stretch>
        </p:blipFill>
        <p:spPr>
          <a:xfrm>
            <a:off x="179388" y="2133600"/>
            <a:ext cx="4376737" cy="1701800"/>
          </a:xfrm>
          <a:ln/>
        </p:spPr>
      </p:pic>
      <p:sp>
        <p:nvSpPr>
          <p:cNvPr id="13317" name="Text Box 5"/>
          <p:cNvSpPr txBox="1"/>
          <p:nvPr/>
        </p:nvSpPr>
        <p:spPr>
          <a:xfrm>
            <a:off x="179388" y="4292600"/>
            <a:ext cx="4203700" cy="1373188"/>
          </a:xfrm>
          <a:prstGeom prst="rect">
            <a:avLst/>
          </a:prstGeom>
          <a:noFill/>
          <a:ln w="9525">
            <a:noFill/>
          </a:ln>
        </p:spPr>
        <p:txBody>
          <a:bodyPr anchor="t" anchorCtr="0">
            <a:spAutoFit/>
          </a:bodyPr>
          <a:p>
            <a:pPr>
              <a:spcBef>
                <a:spcPct val="50000"/>
              </a:spcBef>
            </a:pPr>
            <a:r>
              <a:rPr lang="zh-CN" altLang="en-US" sz="2800" dirty="0">
                <a:solidFill>
                  <a:srgbClr val="0000FF"/>
                </a:solidFill>
                <a:latin typeface="楷体_GB2312" pitchFamily="49" charset="-122"/>
                <a:ea typeface="楷体_GB2312" pitchFamily="49" charset="-122"/>
              </a:rPr>
              <a:t>氧化层作用：良好的绝缘性能形成隔离，防止不需要接触处与多晶硅短接</a:t>
            </a:r>
            <a:endParaRPr lang="zh-CN" altLang="en-US" sz="2800" dirty="0">
              <a:solidFill>
                <a:srgbClr val="0000FF"/>
              </a:solidFill>
              <a:latin typeface="楷体_GB2312" pitchFamily="49" charset="-122"/>
              <a:ea typeface="楷体_GB2312" pitchFamily="49" charset="-122"/>
            </a:endParaRPr>
          </a:p>
        </p:txBody>
      </p:sp>
      <p:sp>
        <p:nvSpPr>
          <p:cNvPr id="55302" name="Text Box 9"/>
          <p:cNvSpPr txBox="1"/>
          <p:nvPr/>
        </p:nvSpPr>
        <p:spPr>
          <a:xfrm>
            <a:off x="468313" y="3860800"/>
            <a:ext cx="3311525" cy="366713"/>
          </a:xfrm>
          <a:prstGeom prst="rect">
            <a:avLst/>
          </a:prstGeom>
          <a:noFill/>
          <a:ln w="9525">
            <a:noFill/>
          </a:ln>
        </p:spPr>
        <p:txBody>
          <a:bodyPr anchor="t" anchorCtr="0">
            <a:spAutoFit/>
          </a:bodyPr>
          <a:p>
            <a:pPr>
              <a:spcBef>
                <a:spcPct val="50000"/>
              </a:spcBef>
            </a:pPr>
            <a:r>
              <a:rPr lang="en-US" altLang="zh-CN" sz="1800" dirty="0">
                <a:latin typeface="Arial" panose="020B0604020202020204" pitchFamily="34" charset="0"/>
                <a:ea typeface="宋体" panose="02010600030101010101" pitchFamily="2" charset="-122"/>
              </a:rPr>
              <a:t>1</a:t>
            </a:r>
            <a:r>
              <a:rPr lang="zh-CN" altLang="en-US" sz="1800" dirty="0">
                <a:latin typeface="Arial" panose="020B0604020202020204" pitchFamily="34" charset="0"/>
                <a:ea typeface="宋体" panose="02010600030101010101" pitchFamily="2" charset="-122"/>
              </a:rPr>
              <a:t>、覆盖在多晶硅层上的氧化层</a:t>
            </a:r>
            <a:endParaRPr lang="zh-CN" altLang="en-US" sz="1800" dirty="0">
              <a:latin typeface="Arial" panose="020B0604020202020204" pitchFamily="34" charset="0"/>
              <a:ea typeface="宋体" panose="02010600030101010101" pitchFamily="2" charset="-122"/>
            </a:endParaRPr>
          </a:p>
        </p:txBody>
      </p:sp>
      <p:grpSp>
        <p:nvGrpSpPr>
          <p:cNvPr id="13326" name="Group 14"/>
          <p:cNvGrpSpPr/>
          <p:nvPr/>
        </p:nvGrpSpPr>
        <p:grpSpPr>
          <a:xfrm>
            <a:off x="4716463" y="2133600"/>
            <a:ext cx="3867150" cy="2297113"/>
            <a:chOff x="2971" y="1344"/>
            <a:chExt cx="2436" cy="1447"/>
          </a:xfrm>
        </p:grpSpPr>
        <p:pic>
          <p:nvPicPr>
            <p:cNvPr id="55304" name="Picture 6" descr="照片xxx1 562"/>
            <p:cNvPicPr>
              <a:picLocks noChangeAspect="1"/>
            </p:cNvPicPr>
            <p:nvPr/>
          </p:nvPicPr>
          <p:blipFill>
            <a:blip r:embed="rId2"/>
            <a:srcRect l="9224" t="8806" r="25157" b="70830"/>
            <a:stretch>
              <a:fillRect/>
            </a:stretch>
          </p:blipFill>
          <p:spPr>
            <a:xfrm>
              <a:off x="2971" y="1344"/>
              <a:ext cx="2436" cy="1008"/>
            </a:xfrm>
            <a:prstGeom prst="rect">
              <a:avLst/>
            </a:prstGeom>
            <a:noFill/>
            <a:ln w="9525">
              <a:noFill/>
            </a:ln>
          </p:spPr>
        </p:pic>
        <p:sp>
          <p:nvSpPr>
            <p:cNvPr id="55305" name="Text Box 10"/>
            <p:cNvSpPr txBox="1"/>
            <p:nvPr/>
          </p:nvSpPr>
          <p:spPr>
            <a:xfrm>
              <a:off x="3061" y="2387"/>
              <a:ext cx="1996" cy="404"/>
            </a:xfrm>
            <a:prstGeom prst="rect">
              <a:avLst/>
            </a:prstGeom>
            <a:noFill/>
            <a:ln w="9525">
              <a:noFill/>
            </a:ln>
          </p:spPr>
          <p:txBody>
            <a:bodyPr anchor="t" anchorCtr="0">
              <a:spAutoFit/>
            </a:bodyPr>
            <a:p>
              <a:pPr>
                <a:spcBef>
                  <a:spcPct val="50000"/>
                </a:spcBef>
              </a:pPr>
              <a:r>
                <a:rPr lang="en-US" altLang="zh-CN" sz="1800" dirty="0">
                  <a:latin typeface="Arial" panose="020B0604020202020204" pitchFamily="34" charset="0"/>
                  <a:ea typeface="宋体" panose="02010600030101010101" pitchFamily="2" charset="-122"/>
                </a:rPr>
                <a:t>2</a:t>
              </a:r>
              <a:r>
                <a:rPr lang="zh-CN" altLang="en-US" sz="1800" dirty="0">
                  <a:latin typeface="Arial" panose="020B0604020202020204" pitchFamily="34" charset="0"/>
                  <a:ea typeface="宋体" panose="02010600030101010101" pitchFamily="2" charset="-122"/>
                </a:rPr>
                <a:t>、氧化层开口处，多晶硅被暴露</a:t>
              </a:r>
              <a:endParaRPr lang="zh-CN" altLang="en-US" sz="1800" dirty="0">
                <a:latin typeface="Arial" panose="020B0604020202020204" pitchFamily="34" charset="0"/>
                <a:ea typeface="宋体" panose="02010600030101010101" pitchFamily="2" charset="-122"/>
              </a:endParaRPr>
            </a:p>
          </p:txBody>
        </p:sp>
      </p:grpSp>
      <p:pic>
        <p:nvPicPr>
          <p:cNvPr id="13324" name="Picture 12"/>
          <p:cNvPicPr>
            <a:picLocks noGrp="1" noRot="1" noChangeAspect="1"/>
          </p:cNvPicPr>
          <p:nvPr>
            <p:ph sz="quarter" idx="3"/>
          </p:nvPr>
        </p:nvPicPr>
        <p:blipFill>
          <a:blip r:embed="rId3"/>
          <a:stretch>
            <a:fillRect/>
          </a:stretch>
        </p:blipFill>
        <p:spPr>
          <a:xfrm>
            <a:off x="4643438" y="4437063"/>
            <a:ext cx="3848100" cy="1217612"/>
          </a:xfrm>
          <a:ln/>
        </p:spPr>
      </p:pic>
      <p:sp>
        <p:nvSpPr>
          <p:cNvPr id="13325" name="Text Box 13"/>
          <p:cNvSpPr txBox="1"/>
          <p:nvPr/>
        </p:nvSpPr>
        <p:spPr>
          <a:xfrm>
            <a:off x="4787900" y="5661025"/>
            <a:ext cx="3887788" cy="366713"/>
          </a:xfrm>
          <a:prstGeom prst="rect">
            <a:avLst/>
          </a:prstGeom>
          <a:noFill/>
          <a:ln w="9525">
            <a:noFill/>
          </a:ln>
        </p:spPr>
        <p:txBody>
          <a:bodyPr anchor="t" anchorCtr="0">
            <a:spAutoFit/>
          </a:bodyPr>
          <a:p>
            <a:pPr>
              <a:spcBef>
                <a:spcPct val="50000"/>
              </a:spcBef>
            </a:pPr>
            <a:r>
              <a:rPr lang="en-US" altLang="zh-CN" sz="1800" dirty="0">
                <a:latin typeface="Arial" panose="020B0604020202020204" pitchFamily="34" charset="0"/>
                <a:ea typeface="宋体" panose="02010600030101010101" pitchFamily="2" charset="-122"/>
              </a:rPr>
              <a:t>3</a:t>
            </a:r>
            <a:r>
              <a:rPr lang="zh-CN" altLang="en-US" sz="1800" dirty="0">
                <a:latin typeface="Arial" panose="020B0604020202020204" pitchFamily="34" charset="0"/>
                <a:ea typeface="宋体" panose="02010600030101010101" pitchFamily="2" charset="-122"/>
              </a:rPr>
              <a:t>、金属沉积到空中，形成接触</a:t>
            </a:r>
            <a:endParaRPr lang="zh-CN" altLang="en-US" sz="1800" dirty="0">
              <a:latin typeface="Arial" panose="020B0604020202020204" pitchFamily="34" charset="0"/>
              <a:ea typeface="宋体" panose="02010600030101010101" pitchFamily="2" charset="-122"/>
            </a:endParaRPr>
          </a:p>
        </p:txBody>
      </p:sp>
      <p:sp>
        <p:nvSpPr>
          <p:cNvPr id="55308" name="Rectangle 2"/>
          <p:cNvSpPr>
            <a:spLocks noGrp="1" noRot="1"/>
          </p:cNvSpPr>
          <p:nvPr>
            <p:ph type="title"/>
          </p:nvPr>
        </p:nvSpPr>
        <p:spPr>
          <a:ln/>
        </p:spPr>
        <p:txBody>
          <a:bodyPr vert="horz" wrap="square" lIns="91440" tIns="45720" rIns="91440" bIns="45720" anchor="ctr" anchorCtr="0"/>
          <a:p>
            <a:pPr eaLnBrk="1" hangingPunct="1"/>
            <a:r>
              <a:rPr lang="en-US" altLang="zh-CN" dirty="0"/>
              <a:t>6.6 </a:t>
            </a:r>
            <a:r>
              <a:rPr lang="zh-CN" altLang="en-US" dirty="0"/>
              <a:t>电阻类型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blinds(horizontal)">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26"/>
                                        </p:tgtEl>
                                        <p:attrNameLst>
                                          <p:attrName>style.visibility</p:attrName>
                                        </p:attrNameLst>
                                      </p:cBhvr>
                                      <p:to>
                                        <p:strVal val="visible"/>
                                      </p:to>
                                    </p:set>
                                    <p:animEffect transition="in" filter="blinds(horizontal)">
                                      <p:cBhvr>
                                        <p:cTn id="12" dur="500"/>
                                        <p:tgtEl>
                                          <p:spTgt spid="133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24"/>
                                        </p:tgtEl>
                                        <p:attrNameLst>
                                          <p:attrName>style.visibility</p:attrName>
                                        </p:attrNameLst>
                                      </p:cBhvr>
                                      <p:to>
                                        <p:strVal val="visible"/>
                                      </p:to>
                                    </p:set>
                                    <p:animEffect transition="in" filter="blinds(horizontal)">
                                      <p:cBhvr>
                                        <p:cTn id="17" dur="500"/>
                                        <p:tgtEl>
                                          <p:spTgt spid="1332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3325"/>
                                        </p:tgtEl>
                                        <p:attrNameLst>
                                          <p:attrName>style.visibility</p:attrName>
                                        </p:attrNameLst>
                                      </p:cBhvr>
                                      <p:to>
                                        <p:strVal val="visible"/>
                                      </p:to>
                                    </p:set>
                                    <p:animEffect transition="in" filter="blinds(horizontal)">
                                      <p:cBhvr>
                                        <p:cTn id="20" dur="500"/>
                                        <p:tgtEl>
                                          <p:spTgt spid="1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页脚占位符 6"/>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6322" name="灯片编号占位符 7"/>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6323" name="Rectangle 3"/>
          <p:cNvSpPr>
            <a:spLocks noGrp="1" noRot="1"/>
          </p:cNvSpPr>
          <p:nvPr>
            <p:ph type="body" sz="half" idx="3"/>
          </p:nvPr>
        </p:nvSpPr>
        <p:spPr>
          <a:xfrm>
            <a:off x="571500" y="1752600"/>
            <a:ext cx="8026400" cy="5588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标准</a:t>
            </a:r>
            <a:r>
              <a:rPr lang="en-US" altLang="zh-CN" sz="2800" dirty="0"/>
              <a:t>CMOS</a:t>
            </a:r>
            <a:r>
              <a:rPr lang="zh-CN" altLang="en-US" sz="2800" dirty="0"/>
              <a:t>工艺中的每种材料可利用其作为电阻</a:t>
            </a:r>
            <a:endParaRPr lang="zh-CN" altLang="en-US" sz="2800" dirty="0"/>
          </a:p>
        </p:txBody>
      </p:sp>
      <p:pic>
        <p:nvPicPr>
          <p:cNvPr id="56324" name="Picture 9"/>
          <p:cNvPicPr>
            <a:picLocks noGrp="1" noRot="1" noChangeAspect="1"/>
          </p:cNvPicPr>
          <p:nvPr>
            <p:ph sz="quarter" idx="1"/>
          </p:nvPr>
        </p:nvPicPr>
        <p:blipFill>
          <a:blip r:embed="rId1"/>
          <a:stretch>
            <a:fillRect/>
          </a:stretch>
        </p:blipFill>
        <p:spPr>
          <a:xfrm>
            <a:off x="825500" y="2414588"/>
            <a:ext cx="3152775" cy="1000125"/>
          </a:xfrm>
          <a:ln/>
        </p:spPr>
      </p:pic>
      <p:pic>
        <p:nvPicPr>
          <p:cNvPr id="56325" name="Picture 10"/>
          <p:cNvPicPr>
            <a:picLocks noChangeAspect="1"/>
          </p:cNvPicPr>
          <p:nvPr/>
        </p:nvPicPr>
        <p:blipFill>
          <a:blip r:embed="rId2"/>
          <a:stretch>
            <a:fillRect/>
          </a:stretch>
        </p:blipFill>
        <p:spPr>
          <a:xfrm>
            <a:off x="827088" y="3716338"/>
            <a:ext cx="3171825" cy="904875"/>
          </a:xfrm>
          <a:prstGeom prst="rect">
            <a:avLst/>
          </a:prstGeom>
          <a:noFill/>
          <a:ln w="9525">
            <a:noFill/>
          </a:ln>
        </p:spPr>
      </p:pic>
      <p:pic>
        <p:nvPicPr>
          <p:cNvPr id="56326" name="Picture 12"/>
          <p:cNvPicPr>
            <a:picLocks noChangeAspect="1"/>
          </p:cNvPicPr>
          <p:nvPr/>
        </p:nvPicPr>
        <p:blipFill>
          <a:blip r:embed="rId3"/>
          <a:stretch>
            <a:fillRect/>
          </a:stretch>
        </p:blipFill>
        <p:spPr>
          <a:xfrm>
            <a:off x="755650" y="4868863"/>
            <a:ext cx="3390900" cy="866775"/>
          </a:xfrm>
          <a:prstGeom prst="rect">
            <a:avLst/>
          </a:prstGeom>
          <a:noFill/>
          <a:ln w="9525">
            <a:noFill/>
          </a:ln>
        </p:spPr>
      </p:pic>
      <p:pic>
        <p:nvPicPr>
          <p:cNvPr id="56327" name="Picture 13"/>
          <p:cNvPicPr>
            <a:picLocks noChangeAspect="1"/>
          </p:cNvPicPr>
          <p:nvPr/>
        </p:nvPicPr>
        <p:blipFill>
          <a:blip r:embed="rId4"/>
          <a:stretch>
            <a:fillRect/>
          </a:stretch>
        </p:blipFill>
        <p:spPr>
          <a:xfrm>
            <a:off x="4140200" y="2276475"/>
            <a:ext cx="3657600" cy="1304925"/>
          </a:xfrm>
          <a:prstGeom prst="rect">
            <a:avLst/>
          </a:prstGeom>
          <a:noFill/>
          <a:ln w="9525">
            <a:noFill/>
          </a:ln>
        </p:spPr>
      </p:pic>
      <p:pic>
        <p:nvPicPr>
          <p:cNvPr id="56328" name="Picture 14"/>
          <p:cNvPicPr>
            <a:picLocks noChangeAspect="1"/>
          </p:cNvPicPr>
          <p:nvPr/>
        </p:nvPicPr>
        <p:blipFill>
          <a:blip r:embed="rId5"/>
          <a:stretch>
            <a:fillRect/>
          </a:stretch>
        </p:blipFill>
        <p:spPr>
          <a:xfrm>
            <a:off x="4284663" y="3789363"/>
            <a:ext cx="3686175" cy="1152525"/>
          </a:xfrm>
          <a:prstGeom prst="rect">
            <a:avLst/>
          </a:prstGeom>
          <a:noFill/>
          <a:ln w="9525">
            <a:noFill/>
          </a:ln>
        </p:spPr>
      </p:pic>
      <p:pic>
        <p:nvPicPr>
          <p:cNvPr id="56329" name="Picture 15"/>
          <p:cNvPicPr>
            <a:picLocks noChangeAspect="1"/>
          </p:cNvPicPr>
          <p:nvPr/>
        </p:nvPicPr>
        <p:blipFill>
          <a:blip r:embed="rId6"/>
          <a:stretch>
            <a:fillRect/>
          </a:stretch>
        </p:blipFill>
        <p:spPr>
          <a:xfrm>
            <a:off x="5580063" y="5157788"/>
            <a:ext cx="2879725" cy="1479550"/>
          </a:xfrm>
          <a:prstGeom prst="rect">
            <a:avLst/>
          </a:prstGeom>
          <a:noFill/>
          <a:ln w="9525">
            <a:noFill/>
          </a:ln>
        </p:spPr>
      </p:pic>
      <p:sp>
        <p:nvSpPr>
          <p:cNvPr id="56330" name="AutoShape 16"/>
          <p:cNvSpPr/>
          <p:nvPr/>
        </p:nvSpPr>
        <p:spPr>
          <a:xfrm>
            <a:off x="5795963" y="3644900"/>
            <a:ext cx="215900" cy="2159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56331" name="AutoShape 17"/>
          <p:cNvSpPr/>
          <p:nvPr/>
        </p:nvSpPr>
        <p:spPr>
          <a:xfrm>
            <a:off x="2195513" y="3429000"/>
            <a:ext cx="215900" cy="215900"/>
          </a:xfrm>
          <a:prstGeom prst="downArrow">
            <a:avLst>
              <a:gd name="adj1" fmla="val 50000"/>
              <a:gd name="adj2" fmla="val 25000"/>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Arial" panose="020B0604020202020204" pitchFamily="34" charset="0"/>
              <a:ea typeface="宋体" panose="02010600030101010101" pitchFamily="2" charset="-122"/>
            </a:endParaRPr>
          </a:p>
        </p:txBody>
      </p:sp>
      <p:sp>
        <p:nvSpPr>
          <p:cNvPr id="56332" name="Text Box 18"/>
          <p:cNvSpPr txBox="1"/>
          <p:nvPr/>
        </p:nvSpPr>
        <p:spPr>
          <a:xfrm>
            <a:off x="7885113" y="2565400"/>
            <a:ext cx="1008062" cy="822325"/>
          </a:xfrm>
          <a:prstGeom prst="rect">
            <a:avLst/>
          </a:prstGeom>
          <a:noFill/>
          <a:ln w="9525">
            <a:noFill/>
          </a:ln>
        </p:spPr>
        <p:txBody>
          <a:bodyPr anchor="t" anchorCtr="0">
            <a:spAutoFit/>
          </a:bodyPr>
          <a:p>
            <a:pPr>
              <a:spcBef>
                <a:spcPct val="50000"/>
              </a:spcBef>
            </a:pPr>
            <a:r>
              <a:rPr lang="en-US" altLang="zh-CN" dirty="0">
                <a:latin typeface="Arial" panose="020B0604020202020204" pitchFamily="34" charset="0"/>
                <a:ea typeface="宋体" panose="02010600030101010101" pitchFamily="2" charset="-122"/>
              </a:rPr>
              <a:t>P-FET</a:t>
            </a:r>
            <a:endParaRPr lang="en-US" altLang="zh-CN" dirty="0">
              <a:latin typeface="Arial" panose="020B0604020202020204" pitchFamily="34" charset="0"/>
              <a:ea typeface="宋体" panose="02010600030101010101" pitchFamily="2" charset="-122"/>
            </a:endParaRPr>
          </a:p>
        </p:txBody>
      </p:sp>
      <p:sp>
        <p:nvSpPr>
          <p:cNvPr id="56333" name="Text Box 20"/>
          <p:cNvSpPr txBox="1"/>
          <p:nvPr/>
        </p:nvSpPr>
        <p:spPr>
          <a:xfrm>
            <a:off x="8027988" y="4076700"/>
            <a:ext cx="865187" cy="822325"/>
          </a:xfrm>
          <a:prstGeom prst="rect">
            <a:avLst/>
          </a:prstGeom>
          <a:noFill/>
          <a:ln w="9525">
            <a:noFill/>
          </a:ln>
        </p:spPr>
        <p:txBody>
          <a:bodyPr anchor="t" anchorCtr="0">
            <a:spAutoFit/>
          </a:bodyPr>
          <a:p>
            <a:pPr>
              <a:spcBef>
                <a:spcPct val="50000"/>
              </a:spcBef>
            </a:pPr>
            <a:r>
              <a:rPr lang="en-US" altLang="zh-CN" dirty="0">
                <a:latin typeface="Arial" panose="020B0604020202020204" pitchFamily="34" charset="0"/>
                <a:ea typeface="宋体" panose="02010600030101010101" pitchFamily="2" charset="-122"/>
              </a:rPr>
              <a:t>P</a:t>
            </a:r>
            <a:r>
              <a:rPr lang="zh-CN" altLang="en-US" dirty="0">
                <a:latin typeface="Arial" panose="020B0604020202020204" pitchFamily="34" charset="0"/>
                <a:ea typeface="宋体" panose="02010600030101010101" pitchFamily="2" charset="-122"/>
              </a:rPr>
              <a:t>电阻</a:t>
            </a:r>
            <a:endParaRPr lang="zh-CN" altLang="en-US" dirty="0">
              <a:latin typeface="Arial" panose="020B0604020202020204" pitchFamily="34" charset="0"/>
              <a:ea typeface="宋体" panose="02010600030101010101" pitchFamily="2" charset="-122"/>
            </a:endParaRPr>
          </a:p>
        </p:txBody>
      </p:sp>
      <p:sp>
        <p:nvSpPr>
          <p:cNvPr id="56334" name="Text Box 21"/>
          <p:cNvSpPr txBox="1"/>
          <p:nvPr/>
        </p:nvSpPr>
        <p:spPr>
          <a:xfrm>
            <a:off x="0" y="3789363"/>
            <a:ext cx="755650" cy="822325"/>
          </a:xfrm>
          <a:prstGeom prst="rect">
            <a:avLst/>
          </a:prstGeom>
          <a:noFill/>
          <a:ln w="9525">
            <a:noFill/>
          </a:ln>
        </p:spPr>
        <p:txBody>
          <a:bodyPr anchor="t" anchorCtr="0">
            <a:spAutoFit/>
          </a:bodyPr>
          <a:p>
            <a:pPr>
              <a:spcBef>
                <a:spcPct val="50000"/>
              </a:spcBef>
            </a:pPr>
            <a:r>
              <a:rPr lang="en-US" altLang="zh-CN" dirty="0">
                <a:latin typeface="Arial" panose="020B0604020202020204" pitchFamily="34" charset="0"/>
                <a:ea typeface="宋体" panose="02010600030101010101" pitchFamily="2" charset="-122"/>
              </a:rPr>
              <a:t>N</a:t>
            </a:r>
            <a:r>
              <a:rPr lang="zh-CN" altLang="en-US" dirty="0">
                <a:latin typeface="Arial" panose="020B0604020202020204" pitchFamily="34" charset="0"/>
                <a:ea typeface="宋体" panose="02010600030101010101" pitchFamily="2" charset="-122"/>
              </a:rPr>
              <a:t>电阻</a:t>
            </a:r>
            <a:endParaRPr lang="zh-CN" altLang="en-US" dirty="0">
              <a:latin typeface="Arial" panose="020B0604020202020204" pitchFamily="34" charset="0"/>
              <a:ea typeface="宋体" panose="02010600030101010101" pitchFamily="2" charset="-122"/>
            </a:endParaRPr>
          </a:p>
        </p:txBody>
      </p:sp>
      <p:sp>
        <p:nvSpPr>
          <p:cNvPr id="56335" name="Text Box 22"/>
          <p:cNvSpPr txBox="1"/>
          <p:nvPr/>
        </p:nvSpPr>
        <p:spPr>
          <a:xfrm>
            <a:off x="0" y="4941888"/>
            <a:ext cx="900113" cy="822325"/>
          </a:xfrm>
          <a:prstGeom prst="rect">
            <a:avLst/>
          </a:prstGeom>
          <a:noFill/>
          <a:ln w="9525">
            <a:noFill/>
          </a:ln>
        </p:spPr>
        <p:txBody>
          <a:bodyPr anchor="t" anchorCtr="0">
            <a:spAutoFit/>
          </a:bodyPr>
          <a:p>
            <a:pPr>
              <a:spcBef>
                <a:spcPct val="50000"/>
              </a:spcBef>
            </a:pPr>
            <a:r>
              <a:rPr lang="en-US" altLang="zh-CN" dirty="0">
                <a:latin typeface="Arial" panose="020B0604020202020204" pitchFamily="34" charset="0"/>
                <a:ea typeface="宋体" panose="02010600030101010101" pitchFamily="2" charset="-122"/>
              </a:rPr>
              <a:t>N+</a:t>
            </a:r>
            <a:r>
              <a:rPr lang="zh-CN" altLang="en-US" dirty="0">
                <a:latin typeface="Arial" panose="020B0604020202020204" pitchFamily="34" charset="0"/>
                <a:ea typeface="宋体" panose="02010600030101010101" pitchFamily="2" charset="-122"/>
              </a:rPr>
              <a:t>电阻</a:t>
            </a:r>
            <a:endParaRPr lang="zh-CN" altLang="en-US" dirty="0">
              <a:latin typeface="Arial" panose="020B0604020202020204" pitchFamily="34" charset="0"/>
              <a:ea typeface="宋体" panose="02010600030101010101" pitchFamily="2" charset="-122"/>
            </a:endParaRPr>
          </a:p>
        </p:txBody>
      </p:sp>
      <p:sp>
        <p:nvSpPr>
          <p:cNvPr id="56336" name="Text Box 23"/>
          <p:cNvSpPr txBox="1"/>
          <p:nvPr/>
        </p:nvSpPr>
        <p:spPr>
          <a:xfrm>
            <a:off x="0" y="2565400"/>
            <a:ext cx="827088" cy="822325"/>
          </a:xfrm>
          <a:prstGeom prst="rect">
            <a:avLst/>
          </a:prstGeom>
          <a:noFill/>
          <a:ln w="9525">
            <a:noFill/>
          </a:ln>
        </p:spPr>
        <p:txBody>
          <a:bodyPr anchor="t" anchorCtr="0">
            <a:spAutoFit/>
          </a:bodyPr>
          <a:p>
            <a:pPr>
              <a:spcBef>
                <a:spcPct val="50000"/>
              </a:spcBef>
            </a:pPr>
            <a:r>
              <a:rPr lang="en-US" altLang="zh-CN" dirty="0">
                <a:latin typeface="Arial" panose="020B0604020202020204" pitchFamily="34" charset="0"/>
                <a:ea typeface="宋体" panose="02010600030101010101" pitchFamily="2" charset="-122"/>
              </a:rPr>
              <a:t>N-FET</a:t>
            </a:r>
            <a:endParaRPr lang="en-US" altLang="zh-CN" dirty="0">
              <a:latin typeface="Arial" panose="020B0604020202020204" pitchFamily="34" charset="0"/>
              <a:ea typeface="宋体" panose="02010600030101010101" pitchFamily="2" charset="-122"/>
            </a:endParaRPr>
          </a:p>
        </p:txBody>
      </p:sp>
      <p:sp>
        <p:nvSpPr>
          <p:cNvPr id="56337" name="Text Box 24"/>
          <p:cNvSpPr txBox="1"/>
          <p:nvPr/>
        </p:nvSpPr>
        <p:spPr>
          <a:xfrm>
            <a:off x="4211638" y="5157788"/>
            <a:ext cx="1296987" cy="822325"/>
          </a:xfrm>
          <a:prstGeom prst="rect">
            <a:avLst/>
          </a:prstGeom>
          <a:noFill/>
          <a:ln w="9525">
            <a:noFill/>
          </a:ln>
        </p:spPr>
        <p:txBody>
          <a:bodyPr anchor="t" anchorCtr="0">
            <a:spAutoFit/>
          </a:bodyPr>
          <a:p>
            <a:pPr>
              <a:spcBef>
                <a:spcPct val="50000"/>
              </a:spcBef>
            </a:pPr>
            <a:r>
              <a:rPr lang="zh-CN" altLang="en-US" dirty="0">
                <a:latin typeface="Arial" panose="020B0604020202020204" pitchFamily="34" charset="0"/>
                <a:ea typeface="宋体" panose="02010600030101010101" pitchFamily="2" charset="-122"/>
              </a:rPr>
              <a:t>第</a:t>
            </a: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个电极</a:t>
            </a:r>
            <a:endParaRPr lang="zh-CN" altLang="en-US" dirty="0">
              <a:latin typeface="Arial" panose="020B0604020202020204" pitchFamily="34" charset="0"/>
              <a:ea typeface="宋体" panose="02010600030101010101" pitchFamily="2" charset="-122"/>
            </a:endParaRPr>
          </a:p>
        </p:txBody>
      </p:sp>
      <p:sp>
        <p:nvSpPr>
          <p:cNvPr id="56338" name="Rectangle 2"/>
          <p:cNvSpPr>
            <a:spLocks noGrp="1" noRot="1"/>
          </p:cNvSpPr>
          <p:nvPr>
            <p:ph type="title"/>
          </p:nvPr>
        </p:nvSpPr>
        <p:spPr>
          <a:xfrm>
            <a:off x="179388" y="190500"/>
            <a:ext cx="8540750" cy="1143000"/>
          </a:xfrm>
          <a:ln/>
        </p:spPr>
        <p:txBody>
          <a:bodyPr vert="horz" wrap="square" lIns="91440" tIns="45720" rIns="91440" bIns="45720" anchor="ctr" anchorCtr="0"/>
          <a:p>
            <a:pPr eaLnBrk="1" hangingPunct="1"/>
            <a:r>
              <a:rPr lang="en-US" altLang="zh-CN" dirty="0"/>
              <a:t>6.6 </a:t>
            </a:r>
            <a:r>
              <a:rPr lang="zh-CN" altLang="en-US" dirty="0"/>
              <a:t>电阻类型</a:t>
            </a:r>
            <a:endParaRPr lang="zh-CN" altLang="en-US" dirty="0"/>
          </a:p>
        </p:txBody>
      </p:sp>
      <p:sp>
        <p:nvSpPr>
          <p:cNvPr id="22" name="内容占位符 2"/>
          <p:cNvSpPr txBox="1"/>
          <p:nvPr/>
        </p:nvSpPr>
        <p:spPr bwMode="auto">
          <a:xfrm>
            <a:off x="250825" y="118110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基本材料的复用</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7346"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7347" name="Rectangle 2"/>
          <p:cNvSpPr>
            <a:spLocks noGrp="1" noRot="1"/>
          </p:cNvSpPr>
          <p:nvPr>
            <p:ph type="title"/>
          </p:nvPr>
        </p:nvSpPr>
        <p:spPr>
          <a:ln/>
        </p:spPr>
        <p:txBody>
          <a:bodyPr vert="horz" wrap="square" lIns="91440" tIns="45720" rIns="91440" bIns="45720" anchor="ctr" anchorCtr="0"/>
          <a:p>
            <a:pPr eaLnBrk="1" hangingPunct="1"/>
            <a:r>
              <a:rPr lang="en-US" altLang="zh-CN" dirty="0"/>
              <a:t>6.6 </a:t>
            </a:r>
            <a:r>
              <a:rPr lang="zh-CN" altLang="en-US" dirty="0"/>
              <a:t>电阻类型</a:t>
            </a:r>
            <a:endParaRPr lang="zh-CN" altLang="en-US" dirty="0"/>
          </a:p>
        </p:txBody>
      </p:sp>
      <p:graphicFrame>
        <p:nvGraphicFramePr>
          <p:cNvPr id="34819" name="Group 3"/>
          <p:cNvGraphicFramePr>
            <a:graphicFrameLocks noGrp="1"/>
          </p:cNvGraphicFramePr>
          <p:nvPr>
            <p:ph sz="half" idx="1"/>
          </p:nvPr>
        </p:nvGraphicFramePr>
        <p:xfrm>
          <a:off x="723900" y="2247900"/>
          <a:ext cx="4406900" cy="4416425"/>
        </p:xfrm>
        <a:graphic>
          <a:graphicData uri="http://schemas.openxmlformats.org/drawingml/2006/table">
            <a:tbl>
              <a:tblPr/>
              <a:tblGrid>
                <a:gridCol w="2203450"/>
                <a:gridCol w="2203450"/>
              </a:tblGrid>
              <a:tr h="609476">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多晶硅电阻</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扩散电阻</a:t>
                      </a:r>
                      <a:endParaRPr kumimoji="0" lang="zh-CN" altLang="en-US" sz="2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6068">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低的功率耗散</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高的功率耗散</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532">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寄生小</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寄生较大</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725">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易于工艺控制</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工艺控制较难</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8506">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典型薄层电阻率小</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薄层电阻率可大可小</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20">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两电极器件</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rPr>
                        <a:t>三电极器件</a:t>
                      </a:r>
                      <a:endParaRPr kumimoji="0" lang="zh-CN" altLang="en-US" sz="2400" b="0" i="0" u="none" strike="noStrike" cap="none" normalizeH="0" baseline="0" smtClean="0">
                        <a:ln>
                          <a:noFill/>
                        </a:ln>
                        <a:solidFill>
                          <a:srgbClr val="FF0000"/>
                        </a:solidFill>
                        <a:effectLst/>
                        <a:latin typeface="Arial" panose="020B0604020202020204" pitchFamily="34" charset="0"/>
                        <a:ea typeface="宋体" panose="02010600030101010101" pitchFamily="2" charset="-122"/>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371" name="Text Box 26"/>
          <p:cNvSpPr txBox="1"/>
          <p:nvPr/>
        </p:nvSpPr>
        <p:spPr>
          <a:xfrm>
            <a:off x="965200" y="1676400"/>
            <a:ext cx="4762500" cy="519113"/>
          </a:xfrm>
          <a:prstGeom prst="rect">
            <a:avLst/>
          </a:prstGeom>
          <a:noFill/>
          <a:ln w="9525">
            <a:noFill/>
          </a:ln>
        </p:spPr>
        <p:txBody>
          <a:bodyPr anchor="t" anchorCtr="0">
            <a:spAutoFit/>
          </a:bodyPr>
          <a:p>
            <a:pPr>
              <a:spcBef>
                <a:spcPct val="50000"/>
              </a:spcBef>
              <a:buClrTx/>
              <a:buFontTx/>
              <a:buChar char="•"/>
            </a:pPr>
            <a:r>
              <a:rPr lang="zh-CN" altLang="en-US" sz="2800" dirty="0">
                <a:solidFill>
                  <a:srgbClr val="0000FF"/>
                </a:solidFill>
                <a:latin typeface="楷体_GB2312" pitchFamily="49" charset="-122"/>
                <a:ea typeface="楷体_GB2312" pitchFamily="49" charset="-122"/>
              </a:rPr>
              <a:t>扩散电阻和多晶硅电阻比较</a:t>
            </a:r>
            <a:endParaRPr lang="zh-CN" altLang="en-US" sz="2800" dirty="0">
              <a:solidFill>
                <a:srgbClr val="0000FF"/>
              </a:solidFill>
              <a:latin typeface="楷体_GB2312" pitchFamily="49" charset="-122"/>
              <a:ea typeface="楷体_GB2312" pitchFamily="49" charset="-122"/>
            </a:endParaRPr>
          </a:p>
        </p:txBody>
      </p:sp>
      <p:sp>
        <p:nvSpPr>
          <p:cNvPr id="34843" name="Text Box 27"/>
          <p:cNvSpPr txBox="1"/>
          <p:nvPr/>
        </p:nvSpPr>
        <p:spPr>
          <a:xfrm>
            <a:off x="5308600" y="2286000"/>
            <a:ext cx="3835400" cy="946150"/>
          </a:xfrm>
          <a:prstGeom prst="rect">
            <a:avLst/>
          </a:prstGeom>
          <a:noFill/>
          <a:ln w="9525">
            <a:noFill/>
          </a:ln>
        </p:spPr>
        <p:txBody>
          <a:bodyPr anchor="t" anchorCtr="0">
            <a:spAutoFit/>
          </a:bodyPr>
          <a:p>
            <a:pPr>
              <a:spcBef>
                <a:spcPct val="50000"/>
              </a:spcBef>
              <a:buClrTx/>
              <a:buFontTx/>
              <a:buChar char="•"/>
            </a:pPr>
            <a:r>
              <a:rPr lang="zh-CN" altLang="en-US" sz="2800" dirty="0">
                <a:solidFill>
                  <a:srgbClr val="0000FF"/>
                </a:solidFill>
                <a:latin typeface="楷体_GB2312" pitchFamily="49" charset="-122"/>
                <a:ea typeface="楷体_GB2312" pitchFamily="49" charset="-122"/>
              </a:rPr>
              <a:t>双层多晶硅（一层做栅，一层做电阻）</a:t>
            </a:r>
            <a:endParaRPr lang="zh-CN" altLang="en-US" sz="2800" dirty="0">
              <a:solidFill>
                <a:srgbClr val="0000FF"/>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4843"/>
                                        </p:tgtEl>
                                        <p:attrNameLst>
                                          <p:attrName>style.visibility</p:attrName>
                                        </p:attrNameLst>
                                      </p:cBhvr>
                                      <p:to>
                                        <p:strVal val="visible"/>
                                      </p:to>
                                    </p:set>
                                    <p:anim calcmode="lin" valueType="num">
                                      <p:cBhvr>
                                        <p:cTn id="7" dur="1000" fill="hold"/>
                                        <p:tgtEl>
                                          <p:spTgt spid="34843"/>
                                        </p:tgtEl>
                                        <p:attrNameLst>
                                          <p:attrName>ppt_w</p:attrName>
                                        </p:attrNameLst>
                                      </p:cBhvr>
                                      <p:tavLst>
                                        <p:tav tm="0">
                                          <p:val>
                                            <p:strVal val="#ppt_w*0.70"/>
                                          </p:val>
                                        </p:tav>
                                        <p:tav tm="100000">
                                          <p:val>
                                            <p:strVal val="#ppt_w"/>
                                          </p:val>
                                        </p:tav>
                                      </p:tavLst>
                                    </p:anim>
                                    <p:anim calcmode="lin" valueType="num">
                                      <p:cBhvr>
                                        <p:cTn id="8" dur="1000" fill="hold"/>
                                        <p:tgtEl>
                                          <p:spTgt spid="34843"/>
                                        </p:tgtEl>
                                        <p:attrNameLst>
                                          <p:attrName>ppt_h</p:attrName>
                                        </p:attrNameLst>
                                      </p:cBhvr>
                                      <p:tavLst>
                                        <p:tav tm="0">
                                          <p:val>
                                            <p:strVal val="#ppt_h"/>
                                          </p:val>
                                        </p:tav>
                                        <p:tav tm="100000">
                                          <p:val>
                                            <p:strVal val="#ppt_h"/>
                                          </p:val>
                                        </p:tav>
                                      </p:tavLst>
                                    </p:anim>
                                    <p:animEffect transition="in" filter="fade">
                                      <p:cBhvr>
                                        <p:cTn id="9" dur="1000"/>
                                        <p:tgtEl>
                                          <p:spTgt spid="34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页脚占位符 5"/>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1266" name="灯片编号占位符 6"/>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1267" name="Rectangle 2"/>
          <p:cNvSpPr>
            <a:spLocks noGrp="1" noRot="1"/>
          </p:cNvSpPr>
          <p:nvPr>
            <p:ph type="title"/>
          </p:nvPr>
        </p:nvSpPr>
        <p:spPr>
          <a:ln/>
        </p:spPr>
        <p:txBody>
          <a:bodyPr vert="horz" wrap="square" lIns="91440" tIns="45720" rIns="91440" bIns="45720" anchor="ctr" anchorCtr="0"/>
          <a:p>
            <a:pPr eaLnBrk="1" hangingPunct="1"/>
            <a:r>
              <a:rPr lang="en-US" altLang="zh-CN" dirty="0"/>
              <a:t>6.1 </a:t>
            </a:r>
            <a:r>
              <a:rPr lang="zh-CN" altLang="en-US" dirty="0"/>
              <a:t>温度系数</a:t>
            </a:r>
            <a:endParaRPr lang="zh-CN" altLang="en-US" dirty="0"/>
          </a:p>
        </p:txBody>
      </p:sp>
      <p:sp>
        <p:nvSpPr>
          <p:cNvPr id="39939" name="Rectangle 3"/>
          <p:cNvSpPr>
            <a:spLocks noGrp="1" noRot="1"/>
          </p:cNvSpPr>
          <p:nvPr>
            <p:ph type="body" sz="half" idx="1"/>
          </p:nvPr>
        </p:nvSpPr>
        <p:spPr>
          <a:xfrm>
            <a:off x="304800" y="1981200"/>
            <a:ext cx="7146925"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一般而言，半导体电阻的温度系数为</a:t>
            </a:r>
            <a:r>
              <a:rPr lang="zh-CN" altLang="en-US" sz="2800" dirty="0">
                <a:solidFill>
                  <a:srgbClr val="FF0000"/>
                </a:solidFill>
              </a:rPr>
              <a:t>正。</a:t>
            </a:r>
            <a:endParaRPr lang="zh-CN" altLang="en-US" sz="2800" dirty="0">
              <a:solidFill>
                <a:srgbClr val="FF0000"/>
              </a:solidFill>
            </a:endParaRPr>
          </a:p>
          <a:p>
            <a:pPr eaLnBrk="1" hangingPunct="1">
              <a:buClr>
                <a:schemeClr val="hlink"/>
              </a:buClr>
              <a:buSzPct val="70000"/>
              <a:buFont typeface="Wingdings" panose="05000000000000000000" pitchFamily="2" charset="2"/>
            </a:pPr>
            <a:r>
              <a:rPr lang="zh-CN" altLang="en-US" sz="2800" dirty="0"/>
              <a:t>电阻率公式：</a:t>
            </a:r>
            <a:endParaRPr lang="zh-CN" altLang="en-US" sz="2800" dirty="0"/>
          </a:p>
          <a:p>
            <a:pPr eaLnBrk="1" hangingPunct="1">
              <a:buClr>
                <a:schemeClr val="hlink"/>
              </a:buClr>
              <a:buSzPct val="70000"/>
              <a:buFont typeface="Wingdings" panose="05000000000000000000" pitchFamily="2" charset="2"/>
              <a:buNone/>
            </a:pPr>
            <a:endParaRPr lang="zh-CN" altLang="en-US" sz="2800" dirty="0"/>
          </a:p>
          <a:p>
            <a:pPr eaLnBrk="1" hangingPunct="1">
              <a:buClr>
                <a:schemeClr val="hlink"/>
              </a:buClr>
              <a:buSzPct val="70000"/>
              <a:buFont typeface="Wingdings" panose="05000000000000000000" pitchFamily="2" charset="2"/>
            </a:pPr>
            <a:endParaRPr lang="zh-CN" altLang="en-US" sz="2800" dirty="0">
              <a:solidFill>
                <a:srgbClr val="FF0000"/>
              </a:solidFill>
            </a:endParaRPr>
          </a:p>
          <a:p>
            <a:pPr eaLnBrk="1" hangingPunct="1">
              <a:buClr>
                <a:schemeClr val="hlink"/>
              </a:buClr>
              <a:buSzPct val="70000"/>
              <a:buFont typeface="Wingdings" panose="05000000000000000000" pitchFamily="2" charset="2"/>
            </a:pPr>
            <a:endParaRPr lang="zh-CN" altLang="en-US" sz="2800" dirty="0">
              <a:solidFill>
                <a:srgbClr val="FF0000"/>
              </a:solidFill>
            </a:endParaRPr>
          </a:p>
          <a:p>
            <a:pPr eaLnBrk="1" hangingPunct="1">
              <a:buClr>
                <a:schemeClr val="hlink"/>
              </a:buClr>
              <a:buSzPct val="70000"/>
              <a:buFont typeface="Wingdings" panose="05000000000000000000" pitchFamily="2" charset="2"/>
            </a:pPr>
            <a:endParaRPr lang="en-US" altLang="zh-CN" sz="2800" dirty="0"/>
          </a:p>
        </p:txBody>
      </p:sp>
      <p:sp>
        <p:nvSpPr>
          <p:cNvPr id="39940" name="AutoShape 4"/>
          <p:cNvSpPr/>
          <p:nvPr/>
        </p:nvSpPr>
        <p:spPr>
          <a:xfrm>
            <a:off x="6877050" y="836613"/>
            <a:ext cx="1657350" cy="1079500"/>
          </a:xfrm>
          <a:prstGeom prst="cloudCallout">
            <a:avLst>
              <a:gd name="adj1" fmla="val -61208"/>
              <a:gd name="adj2" fmla="val 56616"/>
            </a:avLst>
          </a:prstGeom>
          <a:solidFill>
            <a:schemeClr val="accent1"/>
          </a:solidFill>
          <a:ln w="9525" cap="flat" cmpd="sng">
            <a:solidFill>
              <a:schemeClr val="tx1"/>
            </a:solidFill>
            <a:prstDash val="solid"/>
            <a:round/>
            <a:headEnd type="none" w="med" len="med"/>
            <a:tailEnd type="none" w="med" len="med"/>
          </a:ln>
        </p:spPr>
        <p:txBody>
          <a:bodyPr anchor="t" anchorCtr="0"/>
          <a:p>
            <a:pPr algn="ctr"/>
            <a:r>
              <a:rPr lang="en-US" altLang="zh-CN" sz="2800" b="1" dirty="0">
                <a:solidFill>
                  <a:srgbClr val="FF0000"/>
                </a:solidFill>
                <a:latin typeface="Arial" panose="020B0604020202020204" pitchFamily="34" charset="0"/>
                <a:ea typeface="宋体" panose="02010600030101010101" pitchFamily="2" charset="-122"/>
              </a:rPr>
              <a:t>WHY?</a:t>
            </a:r>
            <a:endParaRPr lang="en-US" altLang="zh-CN" sz="2800" b="1" dirty="0">
              <a:solidFill>
                <a:srgbClr val="FF0000"/>
              </a:solidFill>
              <a:latin typeface="Arial" panose="020B0604020202020204" pitchFamily="34" charset="0"/>
              <a:ea typeface="宋体" panose="02010600030101010101" pitchFamily="2" charset="-122"/>
            </a:endParaRPr>
          </a:p>
        </p:txBody>
      </p:sp>
      <p:grpSp>
        <p:nvGrpSpPr>
          <p:cNvPr id="39944" name="Group 8"/>
          <p:cNvGrpSpPr/>
          <p:nvPr/>
        </p:nvGrpSpPr>
        <p:grpSpPr>
          <a:xfrm>
            <a:off x="1619250" y="2997200"/>
            <a:ext cx="6408738" cy="2257425"/>
            <a:chOff x="1020" y="1888"/>
            <a:chExt cx="4037" cy="1422"/>
          </a:xfrm>
        </p:grpSpPr>
        <p:graphicFrame>
          <p:nvGraphicFramePr>
            <p:cNvPr id="11271" name="Object 5"/>
            <p:cNvGraphicFramePr>
              <a:graphicFrameLocks noChangeAspect="1"/>
            </p:cNvGraphicFramePr>
            <p:nvPr/>
          </p:nvGraphicFramePr>
          <p:xfrm>
            <a:off x="1338" y="1888"/>
            <a:ext cx="2642" cy="1039"/>
          </p:xfrm>
          <a:graphic>
            <a:graphicData uri="http://schemas.openxmlformats.org/presentationml/2006/ole">
              <mc:AlternateContent xmlns:mc="http://schemas.openxmlformats.org/markup-compatibility/2006">
                <mc:Choice xmlns:v="urn:schemas-microsoft-com:vml" Requires="v">
                  <p:oleObj spid="_x0000_s3076" name="" r:id="rId1" imgW="1129665" imgH="444500" progId="Equation.DSMT4">
                    <p:embed/>
                  </p:oleObj>
                </mc:Choice>
                <mc:Fallback>
                  <p:oleObj name="" r:id="rId1" imgW="1129665" imgH="444500" progId="Equation.DSMT4">
                    <p:embed/>
                    <p:pic>
                      <p:nvPicPr>
                        <p:cNvPr id="0" name="图片 3075"/>
                        <p:cNvPicPr/>
                        <p:nvPr/>
                      </p:nvPicPr>
                      <p:blipFill>
                        <a:blip r:embed="rId2"/>
                        <a:stretch>
                          <a:fillRect/>
                        </a:stretch>
                      </p:blipFill>
                      <p:spPr>
                        <a:xfrm>
                          <a:off x="1338" y="1888"/>
                          <a:ext cx="2642" cy="1039"/>
                        </a:xfrm>
                        <a:prstGeom prst="rect">
                          <a:avLst/>
                        </a:prstGeom>
                        <a:noFill/>
                        <a:ln w="38100">
                          <a:noFill/>
                          <a:miter/>
                        </a:ln>
                      </p:spPr>
                    </p:pic>
                  </p:oleObj>
                </mc:Fallback>
              </mc:AlternateContent>
            </a:graphicData>
          </a:graphic>
        </p:graphicFrame>
        <p:sp>
          <p:nvSpPr>
            <p:cNvPr id="11272" name="Text Box 7"/>
            <p:cNvSpPr txBox="1"/>
            <p:nvPr/>
          </p:nvSpPr>
          <p:spPr>
            <a:xfrm>
              <a:off x="1020" y="3022"/>
              <a:ext cx="4037" cy="288"/>
            </a:xfrm>
            <a:prstGeom prst="rect">
              <a:avLst/>
            </a:prstGeom>
            <a:noFill/>
            <a:ln w="9525">
              <a:noFill/>
            </a:ln>
          </p:spPr>
          <p:txBody>
            <a:bodyPr anchor="t" anchorCtr="0">
              <a:spAutoFit/>
            </a:bodyPr>
            <a:p>
              <a:pPr>
                <a:spcBef>
                  <a:spcPct val="50000"/>
                </a:spcBef>
              </a:pPr>
              <a:r>
                <a:rPr lang="en-US" altLang="zh-CN" b="1" dirty="0">
                  <a:latin typeface="Arial" panose="020B0604020202020204" pitchFamily="34" charset="0"/>
                  <a:ea typeface="宋体" panose="02010600030101010101" pitchFamily="2" charset="-122"/>
                </a:rPr>
                <a:t>n </a:t>
              </a:r>
              <a:r>
                <a:rPr lang="zh-CN" altLang="en-US" b="1" dirty="0">
                  <a:latin typeface="Arial" panose="020B0604020202020204" pitchFamily="34" charset="0"/>
                  <a:ea typeface="宋体" panose="02010600030101010101" pitchFamily="2" charset="-122"/>
                </a:rPr>
                <a:t>和</a:t>
              </a:r>
              <a:r>
                <a:rPr lang="en-US" altLang="zh-CN" b="1" dirty="0">
                  <a:latin typeface="Arial" panose="020B0604020202020204" pitchFamily="34" charset="0"/>
                  <a:ea typeface="宋体" panose="02010600030101010101" pitchFamily="2" charset="-122"/>
                </a:rPr>
                <a:t>p</a:t>
              </a:r>
              <a:r>
                <a:rPr lang="zh-CN" altLang="en-US" b="1" dirty="0">
                  <a:latin typeface="Arial" panose="020B0604020202020204" pitchFamily="34" charset="0"/>
                  <a:ea typeface="宋体" panose="02010600030101010101" pitchFamily="2" charset="-122"/>
                </a:rPr>
                <a:t>为载流子浓度，</a:t>
              </a:r>
              <a:r>
                <a:rPr lang="en-US" altLang="zh-CN" b="1" dirty="0">
                  <a:latin typeface="Arial" panose="020B0604020202020204" pitchFamily="34" charset="0"/>
                  <a:ea typeface="宋体" panose="02010600030101010101" pitchFamily="2" charset="-122"/>
                </a:rPr>
                <a:t>u</a:t>
              </a:r>
              <a:r>
                <a:rPr lang="en-US" altLang="zh-CN" b="1" baseline="-25000" dirty="0">
                  <a:latin typeface="Arial" panose="020B0604020202020204" pitchFamily="34" charset="0"/>
                  <a:ea typeface="宋体" panose="02010600030101010101" pitchFamily="2" charset="-122"/>
                </a:rPr>
                <a:t>n</a:t>
              </a:r>
              <a:r>
                <a:rPr lang="zh-CN" altLang="en-US" b="1" dirty="0">
                  <a:latin typeface="Arial" panose="020B0604020202020204" pitchFamily="34" charset="0"/>
                  <a:ea typeface="宋体" panose="02010600030101010101" pitchFamily="2" charset="-122"/>
                </a:rPr>
                <a:t>和</a:t>
              </a:r>
              <a:r>
                <a:rPr lang="en-US" altLang="zh-CN" b="1" dirty="0">
                  <a:latin typeface="Arial" panose="020B0604020202020204" pitchFamily="34" charset="0"/>
                  <a:ea typeface="宋体" panose="02010600030101010101" pitchFamily="2" charset="-122"/>
                </a:rPr>
                <a:t>u</a:t>
              </a:r>
              <a:r>
                <a:rPr lang="en-US" altLang="zh-CN" b="1" baseline="-25000" dirty="0">
                  <a:latin typeface="Arial" panose="020B0604020202020204" pitchFamily="34" charset="0"/>
                  <a:ea typeface="宋体" panose="02010600030101010101" pitchFamily="2" charset="-122"/>
                </a:rPr>
                <a:t>p</a:t>
              </a:r>
              <a:r>
                <a:rPr lang="zh-CN" altLang="en-US" b="1" dirty="0">
                  <a:latin typeface="Arial" panose="020B0604020202020204" pitchFamily="34" charset="0"/>
                  <a:ea typeface="宋体" panose="02010600030101010101" pitchFamily="2" charset="-122"/>
                </a:rPr>
                <a:t>为载流子迁移率</a:t>
              </a:r>
              <a:endParaRPr lang="zh-CN" altLang="en-US" b="1" baseline="-25000" dirty="0">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939">
                                            <p:txEl>
                                              <p:charRg st="0" end="19"/>
                                            </p:txEl>
                                          </p:spTgt>
                                        </p:tgtEl>
                                        <p:attrNameLst>
                                          <p:attrName>style.visibility</p:attrName>
                                        </p:attrNameLst>
                                      </p:cBhvr>
                                      <p:to>
                                        <p:strVal val="visible"/>
                                      </p:to>
                                    </p:set>
                                    <p:anim calcmode="lin" valueType="num">
                                      <p:cBhvr additive="base">
                                        <p:cTn id="7" dur="500" fill="hold"/>
                                        <p:tgtEl>
                                          <p:spTgt spid="39939">
                                            <p:txEl>
                                              <p:charRg st="0" end="1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939">
                                            <p:txEl>
                                              <p:charRg st="0" end="1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9940"/>
                                        </p:tgtEl>
                                        <p:attrNameLst>
                                          <p:attrName>style.visibility</p:attrName>
                                        </p:attrNameLst>
                                      </p:cBhvr>
                                      <p:to>
                                        <p:strVal val="visible"/>
                                      </p:to>
                                    </p:set>
                                    <p:animEffect transition="in" filter="blinds(horizontal)">
                                      <p:cBhvr>
                                        <p:cTn id="13" dur="500"/>
                                        <p:tgtEl>
                                          <p:spTgt spid="3994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9939">
                                            <p:txEl>
                                              <p:charRg st="19" end="26"/>
                                            </p:txEl>
                                          </p:spTgt>
                                        </p:tgtEl>
                                        <p:attrNameLst>
                                          <p:attrName>style.visibility</p:attrName>
                                        </p:attrNameLst>
                                      </p:cBhvr>
                                      <p:to>
                                        <p:strVal val="visible"/>
                                      </p:to>
                                    </p:set>
                                    <p:anim calcmode="lin" valueType="num">
                                      <p:cBhvr additive="base">
                                        <p:cTn id="18" dur="1000" fill="hold"/>
                                        <p:tgtEl>
                                          <p:spTgt spid="39939">
                                            <p:txEl>
                                              <p:charRg st="19" end="26"/>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39939">
                                            <p:txEl>
                                              <p:charRg st="19" end="26"/>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9944"/>
                                        </p:tgtEl>
                                        <p:attrNameLst>
                                          <p:attrName>style.visibility</p:attrName>
                                        </p:attrNameLst>
                                      </p:cBhvr>
                                      <p:to>
                                        <p:strVal val="visible"/>
                                      </p:to>
                                    </p:set>
                                    <p:anim calcmode="lin" valueType="num">
                                      <p:cBhvr additive="base">
                                        <p:cTn id="24" dur="500" fill="hold"/>
                                        <p:tgtEl>
                                          <p:spTgt spid="39944"/>
                                        </p:tgtEl>
                                        <p:attrNameLst>
                                          <p:attrName>ppt_x</p:attrName>
                                        </p:attrNameLst>
                                      </p:cBhvr>
                                      <p:tavLst>
                                        <p:tav tm="0">
                                          <p:val>
                                            <p:strVal val="#ppt_x"/>
                                          </p:val>
                                        </p:tav>
                                        <p:tav tm="100000">
                                          <p:val>
                                            <p:strVal val="#ppt_x"/>
                                          </p:val>
                                        </p:tav>
                                      </p:tavLst>
                                    </p:anim>
                                    <p:anim calcmode="lin" valueType="num">
                                      <p:cBhvr additive="base">
                                        <p:cTn id="25" dur="500" fill="hold"/>
                                        <p:tgtEl>
                                          <p:spTgt spid="399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837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8371" name="Rectangle 2"/>
          <p:cNvSpPr>
            <a:spLocks noGrp="1" noRot="1"/>
          </p:cNvSpPr>
          <p:nvPr>
            <p:ph type="title"/>
          </p:nvPr>
        </p:nvSpPr>
        <p:spPr>
          <a:ln/>
        </p:spPr>
        <p:txBody>
          <a:bodyPr vert="horz" wrap="square" lIns="91440" tIns="45720" rIns="91440" bIns="45720" anchor="ctr" anchorCtr="0"/>
          <a:p>
            <a:pPr eaLnBrk="1" hangingPunct="1"/>
            <a:r>
              <a:rPr lang="zh-CN" altLang="en-US" dirty="0"/>
              <a:t>小结</a:t>
            </a:r>
            <a:endParaRPr lang="zh-CN" altLang="en-US" dirty="0"/>
          </a:p>
        </p:txBody>
      </p:sp>
      <p:sp>
        <p:nvSpPr>
          <p:cNvPr id="58372" name="Rectangle 3"/>
          <p:cNvSpPr>
            <a:spLocks noGrp="1" noRot="1"/>
          </p:cNvSpPr>
          <p:nvPr>
            <p:ph idx="1"/>
          </p:nvPr>
        </p:nvSpPr>
        <p:spPr>
          <a:xfrm>
            <a:off x="395288" y="1628775"/>
            <a:ext cx="8540750" cy="3886200"/>
          </a:xfrm>
          <a:ln/>
        </p:spPr>
        <p:txBody>
          <a:bodyPr vert="horz" wrap="square" lIns="91440" tIns="45720" rIns="91440" bIns="45720" anchor="t" anchorCtr="0"/>
          <a:p>
            <a:pPr eaLnBrk="1" hangingPunct="1">
              <a:lnSpc>
                <a:spcPct val="80000"/>
              </a:lnSpc>
            </a:pPr>
            <a:r>
              <a:rPr lang="zh-CN" altLang="en-US" sz="2400" dirty="0"/>
              <a:t>电阻的温度</a:t>
            </a:r>
            <a:r>
              <a:rPr lang="en-US" altLang="zh-CN" sz="2400" dirty="0"/>
              <a:t>/</a:t>
            </a:r>
            <a:r>
              <a:rPr lang="zh-CN" altLang="en-US" sz="2400" dirty="0"/>
              <a:t>电压系数</a:t>
            </a:r>
            <a:endParaRPr lang="zh-CN" altLang="en-US" sz="2400" dirty="0"/>
          </a:p>
          <a:p>
            <a:pPr eaLnBrk="1" hangingPunct="1">
              <a:lnSpc>
                <a:spcPct val="80000"/>
              </a:lnSpc>
            </a:pPr>
            <a:r>
              <a:rPr lang="zh-CN" altLang="en-US" sz="2400" dirty="0"/>
              <a:t>进行高精度电阻设计方法</a:t>
            </a:r>
            <a:endParaRPr lang="zh-CN" altLang="en-US" sz="2400" dirty="0"/>
          </a:p>
          <a:p>
            <a:pPr lvl="1" eaLnBrk="1" hangingPunct="1">
              <a:lnSpc>
                <a:spcPct val="80000"/>
              </a:lnSpc>
              <a:buFont typeface="Wingdings" panose="05000000000000000000" pitchFamily="2" charset="2"/>
              <a:buChar char="w"/>
            </a:pPr>
            <a:r>
              <a:rPr lang="zh-CN" altLang="en-US" sz="2400" dirty="0"/>
              <a:t>单位电阻</a:t>
            </a:r>
            <a:endParaRPr lang="zh-CN" altLang="en-US" sz="2400" dirty="0"/>
          </a:p>
          <a:p>
            <a:pPr lvl="1" eaLnBrk="1" hangingPunct="1">
              <a:lnSpc>
                <a:spcPct val="80000"/>
              </a:lnSpc>
              <a:buFont typeface="Wingdings" panose="05000000000000000000" pitchFamily="2" charset="2"/>
              <a:buChar char="w"/>
            </a:pPr>
            <a:r>
              <a:rPr lang="zh-CN" altLang="en-US" sz="2400" dirty="0"/>
              <a:t>保护环</a:t>
            </a:r>
            <a:endParaRPr lang="zh-CN" altLang="en-US" sz="2400" dirty="0"/>
          </a:p>
          <a:p>
            <a:pPr lvl="1" eaLnBrk="1" hangingPunct="1">
              <a:lnSpc>
                <a:spcPct val="80000"/>
              </a:lnSpc>
              <a:buFont typeface="Wingdings" panose="05000000000000000000" pitchFamily="2" charset="2"/>
              <a:buChar char="w"/>
            </a:pPr>
            <a:r>
              <a:rPr lang="zh-CN" altLang="en-US" sz="2400" dirty="0"/>
              <a:t>叉指版图</a:t>
            </a:r>
            <a:endParaRPr lang="zh-CN" altLang="en-US" sz="2400" dirty="0"/>
          </a:p>
          <a:p>
            <a:pPr lvl="1" eaLnBrk="1" hangingPunct="1">
              <a:lnSpc>
                <a:spcPct val="80000"/>
              </a:lnSpc>
              <a:buFont typeface="Wingdings" panose="05000000000000000000" pitchFamily="2" charset="2"/>
              <a:buChar char="w"/>
            </a:pPr>
            <a:r>
              <a:rPr lang="zh-CN" altLang="en-US" sz="2400" dirty="0"/>
              <a:t>共质心版图</a:t>
            </a:r>
            <a:endParaRPr lang="zh-CN" altLang="en-US" sz="2400" dirty="0"/>
          </a:p>
          <a:p>
            <a:pPr lvl="1" eaLnBrk="1" hangingPunct="1">
              <a:lnSpc>
                <a:spcPct val="80000"/>
              </a:lnSpc>
              <a:buFont typeface="Wingdings" panose="05000000000000000000" pitchFamily="2" charset="2"/>
              <a:buChar char="w"/>
            </a:pPr>
            <a:r>
              <a:rPr lang="zh-CN" altLang="en-US" sz="2400" dirty="0"/>
              <a:t>陪元件</a:t>
            </a:r>
            <a:endParaRPr lang="zh-CN" altLang="en-US" sz="2400" dirty="0"/>
          </a:p>
          <a:p>
            <a:pPr eaLnBrk="1" hangingPunct="1">
              <a:lnSpc>
                <a:spcPct val="80000"/>
              </a:lnSpc>
            </a:pPr>
            <a:r>
              <a:rPr lang="zh-CN" altLang="en-US" sz="2400" dirty="0"/>
              <a:t>电阻公式中的体区、头区、扩展区和接触区是如何确定和计算的。</a:t>
            </a:r>
            <a:endParaRPr lang="zh-CN" altLang="en-US" sz="2400" dirty="0"/>
          </a:p>
          <a:p>
            <a:pPr eaLnBrk="1" hangingPunct="1">
              <a:lnSpc>
                <a:spcPct val="80000"/>
              </a:lnSpc>
            </a:pPr>
            <a:r>
              <a:rPr lang="zh-CN" altLang="en-US" sz="2400" dirty="0"/>
              <a:t>最小的电阻尺寸和电流密度</a:t>
            </a:r>
            <a:endParaRPr lang="zh-CN" altLang="en-US" sz="2400" dirty="0"/>
          </a:p>
          <a:p>
            <a:pPr eaLnBrk="1" hangingPunct="1">
              <a:lnSpc>
                <a:spcPct val="80000"/>
              </a:lnSpc>
            </a:pPr>
            <a:r>
              <a:rPr lang="zh-CN" altLang="en-US" sz="2400" dirty="0"/>
              <a:t>实现低（金属）高阻值（狗骨、折弯）电阻</a:t>
            </a:r>
            <a:endParaRPr lang="zh-CN" altLang="en-US" sz="2400" dirty="0"/>
          </a:p>
          <a:p>
            <a:pPr eaLnBrk="1" hangingPunct="1">
              <a:lnSpc>
                <a:spcPct val="80000"/>
              </a:lnSpc>
            </a:pPr>
            <a:r>
              <a:rPr lang="zh-CN" altLang="en-US" sz="2400" dirty="0"/>
              <a:t>如何利用芯片上已存在的材料以增加设计灵活性。</a:t>
            </a:r>
            <a:endParaRPr lang="zh-CN" altLang="en-US"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5939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59395" name="Rectangle 2"/>
          <p:cNvSpPr>
            <a:spLocks noGrp="1" noRot="1"/>
          </p:cNvSpPr>
          <p:nvPr>
            <p:ph type="title"/>
          </p:nvPr>
        </p:nvSpPr>
        <p:spPr>
          <a:ln/>
        </p:spPr>
        <p:txBody>
          <a:bodyPr vert="horz" wrap="square" lIns="91440" tIns="45720" rIns="91440" bIns="45720" anchor="ctr" anchorCtr="0"/>
          <a:p>
            <a:pPr eaLnBrk="1" hangingPunct="1"/>
            <a:r>
              <a:rPr lang="zh-CN" altLang="en-US" dirty="0"/>
              <a:t>附录</a:t>
            </a:r>
            <a:endParaRPr lang="zh-CN" altLang="en-US" dirty="0"/>
          </a:p>
        </p:txBody>
      </p:sp>
      <p:pic>
        <p:nvPicPr>
          <p:cNvPr id="59396" name="Picture 3" descr="照片xxx1 579"/>
          <p:cNvPicPr>
            <a:picLocks noGrp="1" noRot="1" noChangeAspect="1"/>
          </p:cNvPicPr>
          <p:nvPr>
            <p:ph idx="1"/>
          </p:nvPr>
        </p:nvPicPr>
        <p:blipFill>
          <a:blip r:embed="rId1"/>
          <a:srcRect l="18521" t="15733" r="20651" b="22289"/>
          <a:stretch>
            <a:fillRect/>
          </a:stretch>
        </p:blipFill>
        <p:spPr>
          <a:xfrm>
            <a:off x="1562100" y="1743075"/>
            <a:ext cx="5803900" cy="4352925"/>
          </a:xfr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2290"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2291" name="Rectangle 2"/>
          <p:cNvSpPr>
            <a:spLocks noGrp="1" noRot="1"/>
          </p:cNvSpPr>
          <p:nvPr>
            <p:ph type="title"/>
          </p:nvPr>
        </p:nvSpPr>
        <p:spPr>
          <a:ln/>
        </p:spPr>
        <p:txBody>
          <a:bodyPr vert="horz" wrap="square" lIns="91440" tIns="45720" rIns="91440" bIns="45720" anchor="ctr" anchorCtr="0"/>
          <a:p>
            <a:pPr eaLnBrk="1" hangingPunct="1"/>
            <a:r>
              <a:rPr lang="en-US" altLang="zh-CN" dirty="0"/>
              <a:t>6.1 </a:t>
            </a:r>
            <a:r>
              <a:rPr lang="zh-CN" altLang="en-US" dirty="0"/>
              <a:t>温度系数</a:t>
            </a:r>
            <a:endParaRPr lang="zh-CN" altLang="en-US" dirty="0"/>
          </a:p>
        </p:txBody>
      </p:sp>
      <p:sp>
        <p:nvSpPr>
          <p:cNvPr id="12292" name="Rectangle 3"/>
          <p:cNvSpPr>
            <a:spLocks noGrp="1" noRot="1"/>
          </p:cNvSpPr>
          <p:nvPr>
            <p:ph idx="1"/>
          </p:nvPr>
        </p:nvSpPr>
        <p:spPr>
          <a:ln/>
        </p:spPr>
        <p:txBody>
          <a:bodyPr vert="horz" wrap="square" lIns="91440" tIns="45720" rIns="91440" bIns="45720" anchor="t" anchorCtr="0"/>
          <a:p>
            <a:pPr eaLnBrk="1" hangingPunct="1"/>
            <a:r>
              <a:rPr lang="en-US" altLang="zh-CN" dirty="0"/>
              <a:t> </a:t>
            </a:r>
            <a:r>
              <a:rPr lang="zh-CN" altLang="en-US" dirty="0"/>
              <a:t>温度升高，由热产生的载流子数目呈指数增长，随着载流子浓度的增加，载流子之间的散射作用增强了，从而载流子的迁移率下降了。电阻率之所以随温度升高而增加就是因为迁移率的下降的速度比载流子浓度增加的速度要快。</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3314"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3315" name="Rectangle 2"/>
          <p:cNvSpPr>
            <a:spLocks noGrp="1" noRot="1"/>
          </p:cNvSpPr>
          <p:nvPr>
            <p:ph type="title"/>
          </p:nvPr>
        </p:nvSpPr>
        <p:spPr>
          <a:ln/>
        </p:spPr>
        <p:txBody>
          <a:bodyPr vert="horz" wrap="square" lIns="91440" tIns="45720" rIns="91440" bIns="45720" anchor="ctr" anchorCtr="0"/>
          <a:p>
            <a:pPr eaLnBrk="1" hangingPunct="1"/>
            <a:r>
              <a:rPr lang="en-US" altLang="zh-CN" dirty="0"/>
              <a:t>6.2 </a:t>
            </a:r>
            <a:r>
              <a:rPr lang="zh-CN" altLang="en-US" dirty="0"/>
              <a:t>电压系数</a:t>
            </a:r>
            <a:endParaRPr lang="zh-CN" altLang="en-US" dirty="0"/>
          </a:p>
        </p:txBody>
      </p:sp>
      <p:sp>
        <p:nvSpPr>
          <p:cNvPr id="13316" name="Rectangle 3"/>
          <p:cNvSpPr>
            <a:spLocks noGrp="1" noRot="1"/>
          </p:cNvSpPr>
          <p:nvPr>
            <p:ph idx="1"/>
          </p:nvPr>
        </p:nvSpPr>
        <p:spPr>
          <a:ln/>
        </p:spPr>
        <p:txBody>
          <a:bodyPr vert="horz" wrap="square" lIns="91440" tIns="45720" rIns="91440" bIns="45720" anchor="t" anchorCtr="0"/>
          <a:p>
            <a:pPr eaLnBrk="1" hangingPunct="1"/>
            <a:r>
              <a:rPr lang="en-US" altLang="zh-CN" dirty="0"/>
              <a:t>CMOS</a:t>
            </a:r>
            <a:r>
              <a:rPr lang="zh-CN" altLang="en-US" dirty="0"/>
              <a:t>电阻的值随电压的变化而变化。变化的值同常用</a:t>
            </a:r>
            <a:r>
              <a:rPr lang="en-US" altLang="zh-CN" dirty="0">
                <a:solidFill>
                  <a:srgbClr val="FF0000"/>
                </a:solidFill>
              </a:rPr>
              <a:t>ppm/V</a:t>
            </a:r>
            <a:r>
              <a:rPr lang="zh-CN" altLang="en-US" dirty="0">
                <a:solidFill>
                  <a:srgbClr val="FF0000"/>
                </a:solidFill>
              </a:rPr>
              <a:t>表示。</a:t>
            </a:r>
            <a:endParaRPr lang="zh-CN" altLang="en-US" dirty="0">
              <a:solidFill>
                <a:srgbClr val="FF0000"/>
              </a:solidFill>
            </a:endParaRPr>
          </a:p>
          <a:p>
            <a:pPr eaLnBrk="1" hangingPunct="1"/>
            <a:r>
              <a:rPr lang="zh-CN" altLang="en-US" dirty="0"/>
              <a:t>通常以下式描述电阻的电压特性</a:t>
            </a:r>
            <a:endParaRPr lang="zh-CN" altLang="en-US" dirty="0"/>
          </a:p>
          <a:p>
            <a:pPr eaLnBrk="1" hangingPunct="1">
              <a:buNone/>
            </a:pPr>
            <a:r>
              <a:rPr lang="zh-CN" altLang="en-US" dirty="0"/>
              <a:t>    </a:t>
            </a:r>
            <a:r>
              <a:rPr lang="en-US" altLang="zh-CN" dirty="0"/>
              <a:t>R(V)=R(V</a:t>
            </a:r>
            <a:r>
              <a:rPr lang="en-US" altLang="zh-CN" baseline="-25000" dirty="0"/>
              <a:t>0</a:t>
            </a:r>
            <a:r>
              <a:rPr lang="en-US" altLang="zh-CN" dirty="0"/>
              <a:t>) ·(1+</a:t>
            </a:r>
            <a:r>
              <a:rPr lang="en-US" altLang="zh-CN" dirty="0">
                <a:solidFill>
                  <a:srgbClr val="FF0000"/>
                </a:solidFill>
              </a:rPr>
              <a:t>VCR1</a:t>
            </a:r>
            <a:r>
              <a:rPr lang="en-US" altLang="zh-CN" dirty="0"/>
              <a:t>·(V-V</a:t>
            </a:r>
            <a:r>
              <a:rPr lang="en-US" altLang="zh-CN" baseline="-25000" dirty="0"/>
              <a:t>0</a:t>
            </a:r>
            <a:r>
              <a:rPr lang="en-US" altLang="zh-CN" dirty="0"/>
              <a:t>)+</a:t>
            </a:r>
            <a:r>
              <a:rPr lang="en-US" altLang="zh-CN" dirty="0">
                <a:solidFill>
                  <a:srgbClr val="FF0000"/>
                </a:solidFill>
              </a:rPr>
              <a:t>VCR2</a:t>
            </a:r>
            <a:r>
              <a:rPr lang="en-US" altLang="zh-CN" dirty="0"/>
              <a:t>·(V-V</a:t>
            </a:r>
            <a:r>
              <a:rPr lang="en-US" altLang="zh-CN" baseline="-25000" dirty="0"/>
              <a:t>0</a:t>
            </a:r>
            <a:r>
              <a:rPr lang="en-US" altLang="zh-CN" dirty="0"/>
              <a:t>)</a:t>
            </a:r>
            <a:r>
              <a:rPr lang="en-US" altLang="zh-CN" baseline="30000" dirty="0"/>
              <a:t>2</a:t>
            </a:r>
            <a:r>
              <a:rPr lang="en-US" altLang="zh-CN" dirty="0"/>
              <a:t>)</a:t>
            </a:r>
            <a:endParaRPr lang="en-US" altLang="zh-CN" dirty="0"/>
          </a:p>
          <a:p>
            <a:pPr eaLnBrk="1" hangingPunct="1">
              <a:buNone/>
            </a:pPr>
            <a:r>
              <a:rPr lang="en-US" altLang="zh-CN" sz="2400" dirty="0"/>
              <a:t>     </a:t>
            </a:r>
            <a:r>
              <a:rPr lang="zh-CN" altLang="en-US" sz="2400" dirty="0"/>
              <a:t>其中，</a:t>
            </a:r>
            <a:r>
              <a:rPr lang="en-US" altLang="zh-CN" sz="2400" dirty="0"/>
              <a:t>VCR1</a:t>
            </a:r>
            <a:r>
              <a:rPr lang="zh-CN" altLang="en-US" sz="2400" dirty="0"/>
              <a:t>和</a:t>
            </a:r>
            <a:r>
              <a:rPr lang="en-US" altLang="zh-CN" sz="2400" dirty="0"/>
              <a:t>VCR2</a:t>
            </a:r>
            <a:r>
              <a:rPr lang="zh-CN" altLang="en-US" sz="2400" dirty="0"/>
              <a:t>分别表示</a:t>
            </a:r>
            <a:r>
              <a:rPr lang="en-US" altLang="zh-CN" sz="2400" dirty="0"/>
              <a:t>1</a:t>
            </a:r>
            <a:r>
              <a:rPr lang="zh-CN" altLang="en-US" sz="2400" dirty="0"/>
              <a:t>阶和</a:t>
            </a:r>
            <a:r>
              <a:rPr lang="en-US" altLang="zh-CN" sz="2400" dirty="0"/>
              <a:t>2</a:t>
            </a:r>
            <a:r>
              <a:rPr lang="zh-CN" altLang="en-US" sz="2400" dirty="0"/>
              <a:t>阶电压系数，</a:t>
            </a:r>
            <a:r>
              <a:rPr lang="en-US" altLang="zh-CN" sz="2400" dirty="0"/>
              <a:t>R(V0)</a:t>
            </a:r>
            <a:r>
              <a:rPr lang="zh-CN" altLang="en-US" sz="2400" dirty="0"/>
              <a:t>指在</a:t>
            </a:r>
            <a:r>
              <a:rPr lang="en-US" altLang="zh-CN" sz="2400" dirty="0"/>
              <a:t>V0</a:t>
            </a:r>
            <a:r>
              <a:rPr lang="zh-CN" altLang="en-US" sz="2400" dirty="0"/>
              <a:t>电压下电阻的值。</a:t>
            </a:r>
            <a:endParaRPr lang="zh-CN" altLang="en-US" sz="2400" dirty="0"/>
          </a:p>
          <a:p>
            <a:pPr eaLnBrk="1" hangingPunct="1">
              <a:buNone/>
            </a:pPr>
            <a:endParaRPr lang="zh-CN" altLang="en-US" sz="2400" dirty="0"/>
          </a:p>
          <a:p>
            <a:pPr eaLnBrk="1" hangingPunct="1">
              <a:buNone/>
            </a:pPr>
            <a:endParaRPr lang="zh-CN" altLang="en-US" sz="2400" dirty="0"/>
          </a:p>
          <a:p>
            <a:pPr eaLnBrk="1" hangingPunct="1"/>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4338"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4339" name="Rectangle 2"/>
          <p:cNvSpPr>
            <a:spLocks noGrp="1" noRot="1"/>
          </p:cNvSpPr>
          <p:nvPr>
            <p:ph type="title"/>
          </p:nvPr>
        </p:nvSpPr>
        <p:spPr>
          <a:ln/>
        </p:spPr>
        <p:txBody>
          <a:bodyPr vert="horz" wrap="square" lIns="91440" tIns="45720" rIns="91440" bIns="45720" anchor="ctr" anchorCtr="0"/>
          <a:p>
            <a:pPr eaLnBrk="1" hangingPunct="1"/>
            <a:r>
              <a:rPr lang="en-US" altLang="zh-CN" dirty="0"/>
              <a:t>6.2 </a:t>
            </a:r>
            <a:r>
              <a:rPr lang="zh-CN" altLang="en-US" dirty="0"/>
              <a:t>电压系数</a:t>
            </a:r>
            <a:endParaRPr lang="zh-CN" altLang="en-US" dirty="0"/>
          </a:p>
        </p:txBody>
      </p:sp>
      <p:sp>
        <p:nvSpPr>
          <p:cNvPr id="14340" name="Rectangle 3"/>
          <p:cNvSpPr>
            <a:spLocks noGrp="1" noRot="1"/>
          </p:cNvSpPr>
          <p:nvPr>
            <p:ph idx="1"/>
          </p:nvPr>
        </p:nvSpPr>
        <p:spPr>
          <a:ln/>
        </p:spPr>
        <p:txBody>
          <a:bodyPr vert="horz" wrap="square" lIns="91440" tIns="45720" rIns="91440" bIns="45720" anchor="t" anchorCtr="0"/>
          <a:p>
            <a:pPr eaLnBrk="1" hangingPunct="1"/>
            <a:r>
              <a:rPr lang="zh-CN" altLang="en-US" dirty="0"/>
              <a:t>对于</a:t>
            </a:r>
            <a:r>
              <a:rPr lang="en-US" altLang="zh-CN" dirty="0"/>
              <a:t>N</a:t>
            </a:r>
            <a:r>
              <a:rPr lang="zh-CN" altLang="en-US" dirty="0"/>
              <a:t>阱电阻而言，</a:t>
            </a:r>
            <a:r>
              <a:rPr lang="en-US" altLang="zh-CN" dirty="0"/>
              <a:t>VCR1</a:t>
            </a:r>
            <a:r>
              <a:rPr lang="zh-CN" altLang="en-US" dirty="0"/>
              <a:t>的典型值是</a:t>
            </a:r>
            <a:r>
              <a:rPr lang="en-US" altLang="zh-CN" dirty="0"/>
              <a:t>8000ppm/V</a:t>
            </a:r>
            <a:r>
              <a:rPr lang="zh-CN" altLang="en-US" dirty="0"/>
              <a:t>。电压系数的主要影响因素是</a:t>
            </a:r>
            <a:r>
              <a:rPr lang="en-US" altLang="zh-CN" dirty="0"/>
              <a:t>N</a:t>
            </a:r>
            <a:r>
              <a:rPr lang="zh-CN" altLang="en-US" dirty="0"/>
              <a:t>阱和</a:t>
            </a:r>
            <a:r>
              <a:rPr lang="en-US" altLang="zh-CN" dirty="0"/>
              <a:t>P</a:t>
            </a:r>
            <a:r>
              <a:rPr lang="zh-CN" altLang="en-US" dirty="0"/>
              <a:t>衬底之间的耗尽区宽度。耗尽区延伸至</a:t>
            </a:r>
            <a:r>
              <a:rPr lang="en-US" altLang="zh-CN" dirty="0"/>
              <a:t>N</a:t>
            </a:r>
            <a:r>
              <a:rPr lang="zh-CN" altLang="en-US" dirty="0"/>
              <a:t>阱会使得方块电阻发生显著变化，用于传导电流的</a:t>
            </a:r>
            <a:r>
              <a:rPr lang="en-US" altLang="zh-CN" dirty="0"/>
              <a:t>N</a:t>
            </a:r>
            <a:r>
              <a:rPr lang="zh-CN" altLang="en-US" dirty="0"/>
              <a:t>阱厚度随着阱和衬底之间反向偏置增加而减小。</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页脚占位符 4"/>
          <p:cNvSpPr>
            <a:spLocks noGrp="1"/>
          </p:cNvSpPr>
          <p:nvPr>
            <p:ph type="ftr" sz="quarter" idx="11"/>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a:r>
              <a:rPr lang="en-US" altLang="zh-CN" sz="1400" dirty="0"/>
              <a:t>CMOS</a:t>
            </a:r>
            <a:r>
              <a:rPr lang="zh-CN" altLang="en-US" sz="1400" dirty="0"/>
              <a:t>集成电路原理与设计：电阻</a:t>
            </a:r>
            <a:endParaRPr lang="en-US" altLang="zh-CN" sz="1400" dirty="0"/>
          </a:p>
        </p:txBody>
      </p:sp>
      <p:sp>
        <p:nvSpPr>
          <p:cNvPr id="15362" name="灯片编号占位符 5"/>
          <p:cNvSpPr>
            <a:spLocks noGrp="1"/>
          </p:cNvSpPr>
          <p:nvPr>
            <p:ph type="sldNum" sz="quarter" idx="12"/>
          </p:nvPr>
        </p:nvSpPr>
        <p:spPr>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400" dirty="0"/>
            </a:fld>
            <a:endParaRPr lang="en-US" altLang="zh-CN" sz="1400" dirty="0"/>
          </a:p>
        </p:txBody>
      </p:sp>
      <p:sp>
        <p:nvSpPr>
          <p:cNvPr id="15363" name="Rectangle 2"/>
          <p:cNvSpPr>
            <a:spLocks noGrp="1" noRot="1"/>
          </p:cNvSpPr>
          <p:nvPr>
            <p:ph type="title"/>
          </p:nvPr>
        </p:nvSpPr>
        <p:spPr>
          <a:ln/>
        </p:spPr>
        <p:txBody>
          <a:bodyPr vert="horz" wrap="square" lIns="91440" tIns="45720" rIns="91440" bIns="45720" anchor="ctr" anchorCtr="0"/>
          <a:p>
            <a:pPr eaLnBrk="1" hangingPunct="1"/>
            <a:r>
              <a:rPr lang="en-US" altLang="zh-CN" dirty="0"/>
              <a:t>6.2 </a:t>
            </a:r>
            <a:r>
              <a:rPr lang="zh-CN" altLang="en-US" dirty="0"/>
              <a:t>电压系数</a:t>
            </a:r>
            <a:endParaRPr lang="zh-CN" altLang="en-US" dirty="0"/>
          </a:p>
        </p:txBody>
      </p:sp>
      <p:sp>
        <p:nvSpPr>
          <p:cNvPr id="15364" name="Rectangle 3"/>
          <p:cNvSpPr>
            <a:spLocks noGrp="1" noRot="1"/>
          </p:cNvSpPr>
          <p:nvPr>
            <p:ph idx="1"/>
          </p:nvPr>
        </p:nvSpPr>
        <p:spPr>
          <a:ln/>
        </p:spPr>
        <p:txBody>
          <a:bodyPr vert="horz" wrap="square" lIns="91440" tIns="45720" rIns="91440" bIns="45720" anchor="t" anchorCtr="0"/>
          <a:p>
            <a:pPr eaLnBrk="1" hangingPunct="1">
              <a:lnSpc>
                <a:spcPct val="90000"/>
              </a:lnSpc>
            </a:pPr>
            <a:r>
              <a:rPr lang="zh-CN" altLang="en-US" dirty="0"/>
              <a:t>举例：</a:t>
            </a:r>
            <a:endParaRPr lang="zh-CN" altLang="en-US" dirty="0"/>
          </a:p>
          <a:p>
            <a:pPr eaLnBrk="1" hangingPunct="1">
              <a:lnSpc>
                <a:spcPct val="90000"/>
              </a:lnSpc>
              <a:buNone/>
            </a:pPr>
            <a:r>
              <a:rPr lang="zh-CN" altLang="en-US" dirty="0"/>
              <a:t>试估算所加电压的平均电压值为</a:t>
            </a:r>
            <a:r>
              <a:rPr lang="en-US" altLang="zh-CN" dirty="0"/>
              <a:t>0V</a:t>
            </a:r>
            <a:r>
              <a:rPr lang="zh-CN" altLang="en-US" dirty="0"/>
              <a:t>，</a:t>
            </a:r>
            <a:r>
              <a:rPr lang="en-US" altLang="zh-CN" dirty="0"/>
              <a:t>5V</a:t>
            </a:r>
            <a:r>
              <a:rPr lang="zh-CN" altLang="en-US" dirty="0"/>
              <a:t>和</a:t>
            </a:r>
            <a:r>
              <a:rPr lang="en-US" altLang="zh-CN" dirty="0"/>
              <a:t>10V</a:t>
            </a:r>
            <a:r>
              <a:rPr lang="zh-CN" altLang="en-US" dirty="0"/>
              <a:t>情况下，</a:t>
            </a:r>
            <a:r>
              <a:rPr lang="en-US" altLang="zh-CN" dirty="0"/>
              <a:t>N</a:t>
            </a:r>
            <a:r>
              <a:rPr lang="zh-CN" altLang="en-US" dirty="0"/>
              <a:t>阱电阻的电阻值。该电阻在</a:t>
            </a:r>
            <a:r>
              <a:rPr lang="en-US" altLang="zh-CN" dirty="0"/>
              <a:t>27℃</a:t>
            </a:r>
            <a:r>
              <a:rPr lang="zh-CN" altLang="en-US" dirty="0"/>
              <a:t>时的典型值为</a:t>
            </a:r>
            <a:r>
              <a:rPr lang="en-US" altLang="zh-CN" dirty="0"/>
              <a:t>10K</a:t>
            </a:r>
            <a:r>
              <a:rPr lang="zh-CN" altLang="en-US" dirty="0"/>
              <a:t>。</a:t>
            </a:r>
            <a:endParaRPr lang="zh-CN" altLang="en-US" dirty="0"/>
          </a:p>
          <a:p>
            <a:pPr eaLnBrk="1" hangingPunct="1">
              <a:lnSpc>
                <a:spcPct val="90000"/>
              </a:lnSpc>
              <a:buNone/>
            </a:pPr>
            <a:r>
              <a:rPr lang="zh-CN" altLang="en-US" dirty="0"/>
              <a:t>   </a:t>
            </a:r>
            <a:r>
              <a:rPr lang="en-US" altLang="zh-CN" dirty="0"/>
              <a:t>R(0)=10000*(1+0.008*0)=10K</a:t>
            </a:r>
            <a:endParaRPr lang="en-US" altLang="zh-CN" dirty="0"/>
          </a:p>
          <a:p>
            <a:pPr eaLnBrk="1" hangingPunct="1">
              <a:lnSpc>
                <a:spcPct val="90000"/>
              </a:lnSpc>
              <a:buNone/>
            </a:pPr>
            <a:r>
              <a:rPr lang="en-US" altLang="zh-CN" dirty="0"/>
              <a:t>   R(5)=10000*(1+0.008*5)=10.4K</a:t>
            </a:r>
            <a:endParaRPr lang="en-US" altLang="zh-CN" dirty="0"/>
          </a:p>
          <a:p>
            <a:pPr eaLnBrk="1" hangingPunct="1">
              <a:lnSpc>
                <a:spcPct val="90000"/>
              </a:lnSpc>
              <a:buNone/>
            </a:pPr>
            <a:r>
              <a:rPr lang="en-US" altLang="zh-CN" dirty="0"/>
              <a:t>   R(10)=10000*(1+0.008*10)=10.8K</a:t>
            </a:r>
            <a:endParaRPr lang="en-US" altLang="zh-CN" dirty="0"/>
          </a:p>
          <a:p>
            <a:pPr eaLnBrk="1" hangingPunct="1">
              <a:lnSpc>
                <a:spcPct val="90000"/>
              </a:lnSpc>
              <a:buNone/>
            </a:pPr>
            <a:endParaRPr lang="en-US" altLang="zh-CN" dirty="0"/>
          </a:p>
        </p:txBody>
      </p:sp>
    </p:spTree>
  </p:cSld>
  <p:clrMapOvr>
    <a:masterClrMapping/>
  </p:clrMapOvr>
</p:sld>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5482</Words>
  <Application>WPS 演示</Application>
  <PresentationFormat>全屏显示(4:3)</PresentationFormat>
  <Paragraphs>675</Paragraphs>
  <Slides>51</Slides>
  <Notes>1</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19</vt:i4>
      </vt:variant>
      <vt:variant>
        <vt:lpstr>幻灯片标题</vt:lpstr>
      </vt:variant>
      <vt:variant>
        <vt:i4>51</vt:i4>
      </vt:variant>
    </vt:vector>
  </HeadingPairs>
  <TitlesOfParts>
    <vt:vector size="80" baseType="lpstr">
      <vt:lpstr>Arial</vt:lpstr>
      <vt:lpstr>宋体</vt:lpstr>
      <vt:lpstr>Wingdings</vt:lpstr>
      <vt:lpstr>楷体_GB2312</vt:lpstr>
      <vt:lpstr>新宋体</vt:lpstr>
      <vt:lpstr>Times New Roman</vt:lpstr>
      <vt:lpstr>微软雅黑</vt:lpstr>
      <vt:lpstr>Arial Unicode MS</vt:lpstr>
      <vt:lpstr>古瓶荷花</vt:lpstr>
      <vt:lpstr>1_古瓶荷花</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Equation.KSEE3</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电阻版图设计</dc:title>
  <dc:creator>Ying Ruan</dc:creator>
  <cp:lastModifiedBy>defaulblank</cp:lastModifiedBy>
  <cp:revision>48</cp:revision>
  <dcterms:created xsi:type="dcterms:W3CDTF">2009-03-14T13:31:49Z</dcterms:created>
  <dcterms:modified xsi:type="dcterms:W3CDTF">2023-12-14T09:54:08Z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F709DAD445BB4C6ABF8EA9597239DD96_13</vt:lpwstr>
  </property>
</Properties>
</file>